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13716000" cx="24384000"/>
  <p:notesSz cx="6858000" cy="9144000"/>
  <p:embeddedFontLst>
    <p:embeddedFont>
      <p:font typeface="Poppins"/>
      <p:regular r:id="rId54"/>
      <p:bold r:id="rId55"/>
      <p:italic r:id="rId56"/>
      <p:boldItalic r:id="rId57"/>
    </p:embeddedFont>
    <p:embeddedFont>
      <p:font typeface="Poppins Black"/>
      <p:bold r:id="rId58"/>
      <p:boldItalic r:id="rId59"/>
    </p:embeddedFont>
    <p:embeddedFont>
      <p:font typeface="Helvetica Neue"/>
      <p:regular r:id="rId60"/>
      <p:bold r:id="rId61"/>
      <p:italic r:id="rId62"/>
      <p:boldItalic r:id="rId63"/>
    </p:embeddedFont>
    <p:embeddedFont>
      <p:font typeface="Averia Serif Libre"/>
      <p:regular r:id="rId64"/>
      <p:bold r:id="rId65"/>
      <p:italic r:id="rId66"/>
      <p:boldItalic r:id="rId67"/>
    </p:embeddedFont>
    <p:embeddedFont>
      <p:font typeface="Helvetica Neue Light"/>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534A70-D8AE-4CDF-B7AA-062EA035887B}">
  <a:tblStyle styleId="{73534A70-D8AE-4CDF-B7AA-062EA035887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HelveticaNeueLight-boldItalic.fntdata"/><Relationship Id="rId70" Type="http://schemas.openxmlformats.org/officeDocument/2006/relationships/font" Target="fonts/HelveticaNeueLight-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italic.fntdata"/><Relationship Id="rId61" Type="http://schemas.openxmlformats.org/officeDocument/2006/relationships/font" Target="fonts/HelveticaNeue-bold.fntdata"/><Relationship Id="rId20" Type="http://schemas.openxmlformats.org/officeDocument/2006/relationships/slide" Target="slides/slide14.xml"/><Relationship Id="rId64" Type="http://schemas.openxmlformats.org/officeDocument/2006/relationships/font" Target="fonts/AveriaSerifLibre-regular.fntdata"/><Relationship Id="rId63" Type="http://schemas.openxmlformats.org/officeDocument/2006/relationships/font" Target="fonts/HelveticaNeue-boldItalic.fntdata"/><Relationship Id="rId22" Type="http://schemas.openxmlformats.org/officeDocument/2006/relationships/slide" Target="slides/slide16.xml"/><Relationship Id="rId66" Type="http://schemas.openxmlformats.org/officeDocument/2006/relationships/font" Target="fonts/AveriaSerifLibre-italic.fntdata"/><Relationship Id="rId21" Type="http://schemas.openxmlformats.org/officeDocument/2006/relationships/slide" Target="slides/slide15.xml"/><Relationship Id="rId65" Type="http://schemas.openxmlformats.org/officeDocument/2006/relationships/font" Target="fonts/AveriaSerifLibre-bold.fntdata"/><Relationship Id="rId24" Type="http://schemas.openxmlformats.org/officeDocument/2006/relationships/slide" Target="slides/slide18.xml"/><Relationship Id="rId68" Type="http://schemas.openxmlformats.org/officeDocument/2006/relationships/font" Target="fonts/HelveticaNeueLight-regular.fntdata"/><Relationship Id="rId23" Type="http://schemas.openxmlformats.org/officeDocument/2006/relationships/slide" Target="slides/slide17.xml"/><Relationship Id="rId67" Type="http://schemas.openxmlformats.org/officeDocument/2006/relationships/font" Target="fonts/AveriaSerifLibre-boldItalic.fntdata"/><Relationship Id="rId60" Type="http://schemas.openxmlformats.org/officeDocument/2006/relationships/font" Target="fonts/HelveticaNeue-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HelveticaNeueLight-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Poppins-bold.fntdata"/><Relationship Id="rId10" Type="http://schemas.openxmlformats.org/officeDocument/2006/relationships/slide" Target="slides/slide4.xml"/><Relationship Id="rId54" Type="http://schemas.openxmlformats.org/officeDocument/2006/relationships/font" Target="fonts/Poppins-regular.fntdata"/><Relationship Id="rId13" Type="http://schemas.openxmlformats.org/officeDocument/2006/relationships/slide" Target="slides/slide7.xml"/><Relationship Id="rId57" Type="http://schemas.openxmlformats.org/officeDocument/2006/relationships/font" Target="fonts/Poppins-boldItalic.fntdata"/><Relationship Id="rId12" Type="http://schemas.openxmlformats.org/officeDocument/2006/relationships/slide" Target="slides/slide6.xml"/><Relationship Id="rId56" Type="http://schemas.openxmlformats.org/officeDocument/2006/relationships/font" Target="fonts/Poppins-italic.fntdata"/><Relationship Id="rId15" Type="http://schemas.openxmlformats.org/officeDocument/2006/relationships/slide" Target="slides/slide9.xml"/><Relationship Id="rId59" Type="http://schemas.openxmlformats.org/officeDocument/2006/relationships/font" Target="fonts/PoppinsBlack-boldItalic.fntdata"/><Relationship Id="rId14" Type="http://schemas.openxmlformats.org/officeDocument/2006/relationships/slide" Target="slides/slide8.xml"/><Relationship Id="rId58" Type="http://schemas.openxmlformats.org/officeDocument/2006/relationships/font" Target="fonts/PoppinsBlack-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d900af3f1_0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1d900af3f1_0_1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t>Hi everyone and thanks for being here! I’m really excited to be participating in my first ever Drupal event.</a:t>
            </a:r>
            <a:endParaRPr sz="1000"/>
          </a:p>
          <a:p>
            <a:pPr indent="0" lvl="0" marL="0" rtl="0" algn="l">
              <a:spcBef>
                <a:spcPts val="0"/>
              </a:spcBef>
              <a:spcAft>
                <a:spcPts val="0"/>
              </a:spcAft>
              <a:buNone/>
            </a:pPr>
            <a:r>
              <a:rPr lang="en-US" sz="1000"/>
              <a:t>Let’s get into it! I’ll be talking about content-first design, but even that is a misnomer. I’m going to discuss the many advantages gained by not relegating content strategy to the backseat of our web design &amp; development projects, explaining concretely what content strategy is; how it not only fits into the process of web projects but can actually save time &amp; money by being conducted in hand in hand with other activities rather than being run in parallel or after the fact.</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US" sz="1000">
                <a:solidFill>
                  <a:schemeClr val="dk1"/>
                </a:solidFill>
              </a:rPr>
              <a:t>Description</a:t>
            </a:r>
            <a:endParaRPr sz="1000">
              <a:solidFill>
                <a:schemeClr val="dk1"/>
              </a:solidFill>
            </a:endParaRPr>
          </a:p>
          <a:p>
            <a:pPr indent="0" lvl="0" marL="0" rtl="0" algn="l">
              <a:spcBef>
                <a:spcPts val="0"/>
              </a:spcBef>
              <a:spcAft>
                <a:spcPts val="0"/>
              </a:spcAft>
              <a:buNone/>
            </a:pPr>
            <a:r>
              <a:rPr lang="en-US" sz="1000">
                <a:solidFill>
                  <a:schemeClr val="dk1"/>
                </a:solidFill>
              </a:rPr>
              <a:t>You're about ready to launch your new website - great! But what about the content? As web design has shifted to place more importance on a delightful user experience via features and functionalities, it’s easy to save the nuts and bolts of content strategy for the end of a project. From aligning your content with business goals and user needs, to organizing it for findability, keeping it up to date, expressing your brand identity...don't leave this part to chance! By leveraging opportunities throughout the discovery, design, development and post-launch process, you can easily ensure that your website content is contributing to (and not hurting!) our objectives and user needs.</a:t>
            </a:r>
            <a:endParaRPr sz="1000"/>
          </a:p>
          <a:p>
            <a:pPr indent="0" lvl="0" marL="0" rtl="0" algn="l">
              <a:spcBef>
                <a:spcPts val="0"/>
              </a:spcBef>
              <a:spcAft>
                <a:spcPts val="0"/>
              </a:spcAft>
              <a:buNone/>
            </a:pPr>
            <a:r>
              <a:t/>
            </a:r>
            <a:endParaRPr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373ddad25e_0_32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2373ddad25e_0_3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373ddad25e_0_32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2373ddad25e_0_32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373ddad25e_0_33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373ddad25e_0_3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373ddad25e_0_36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2373ddad25e_0_36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373ddad25e_0_36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g2373ddad25e_0_36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373ddad25e_0_17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2373ddad25e_0_17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373ddad25e_0_36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2373ddad25e_0_36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373ddad25e_0_11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2373ddad25e_0_1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2e27498a2b_0_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22e27498a2b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373ddad25e_0_31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373ddad25e_0_3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373ddad25e_0_33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2373ddad25e_0_3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373ddad25e_0_34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373ddad25e_0_34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373ddad25e_0_34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373ddad25e_0_34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373ddad25e_0_36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373ddad25e_0_36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373ddad25e_0_34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373ddad25e_0_34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373ddad25e_0_34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373ddad25e_0_34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373ddad25e_0_34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373ddad25e_0_34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373ddad25e_0_36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373ddad25e_0_369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373ddad25e_0_36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373ddad25e_0_36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2e27498a2b_0_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22e27498a2b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373ddad25e_0_34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2373ddad25e_0_34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373ddad25e_0_3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373ddad25e_0_349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373ddad25e_0_34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373ddad25e_0_34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373ddad25e_0_30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373ddad25e_0_309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373ddad25e_0_37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373ddad25e_0_37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373ddad25e_0_18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373ddad25e_0_18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373ddad25e_0_30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373ddad25e_0_30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373ddad25e_0_30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373ddad25e_0_30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373ddad25e_0_30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373ddad25e_0_30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373ddad25e_0_30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373ddad25e_0_309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2e27498a2b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2e27498a2b_0_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373ddad25e_0_35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2373ddad25e_0_35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373ddad25e_0_36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2373ddad25e_0_36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373ddad25e_0_36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2373ddad25e_0_36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373ddad25e_0_3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373ddad25e_0_31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373ddad25e_0_36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373ddad25e_0_36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373ddad25e_0_3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373ddad25e_0_32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373ddad25e_0_3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373ddad25e_0_32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373ddad25e_0_31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2373ddad25e_0_3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73ddad25e_0_17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373ddad25e_0_17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373ddad25e_0_32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373ddad25e_0_32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373ddad25e_0_32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373ddad25e_0_3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midcamp.org" TargetMode="External"/><Relationship Id="rId4" Type="http://schemas.openxmlformats.org/officeDocument/2006/relationships/hyperlink" Target="http://midcamp.or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midcamp.org"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hyperlink" Target="http://midcamp.org"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hyperlink" Target="http://midcamp.org" TargetMode="External"/><Relationship Id="rId4" Type="http://schemas.openxmlformats.org/officeDocument/2006/relationships/hyperlink" Target="http://midcamp.or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midcamp.org" TargetMode="External"/><Relationship Id="rId3" Type="http://schemas.openxmlformats.org/officeDocument/2006/relationships/hyperlink" Target="http://midcamp.or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hyperlink" Target="http://midcamp.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midcamp.org" TargetMode="External"/><Relationship Id="rId4" Type="http://schemas.openxmlformats.org/officeDocument/2006/relationships/hyperlink" Target="http://midcamp.org"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midcamp.org"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midcamp.org"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midcamp.org"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midcamp.org" TargetMode="External"/><Relationship Id="rId4" Type="http://schemas.openxmlformats.org/officeDocument/2006/relationships/hyperlink" Target="http://midcamp.or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midcamp.org" TargetMode="External"/><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midcamp.org" TargetMode="External"/><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midcamp.org" TargetMode="External"/><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hyperlink" Target="http://midcamp.or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Line - Purple" showMasterSp="0">
  <p:cSld name="Title Slide 3 Line - Purple">
    <p:spTree>
      <p:nvGrpSpPr>
        <p:cNvPr id="12" name="Shape 12"/>
        <p:cNvGrpSpPr/>
        <p:nvPr/>
      </p:nvGrpSpPr>
      <p:grpSpPr>
        <a:xfrm>
          <a:off x="0" y="0"/>
          <a:ext cx="0" cy="0"/>
          <a:chOff x="0" y="0"/>
          <a:chExt cx="0" cy="0"/>
        </a:xfrm>
      </p:grpSpPr>
      <p:pic>
        <p:nvPicPr>
          <p:cNvPr id="13" name="Google Shape;13;p2"/>
          <p:cNvPicPr preferRelativeResize="0"/>
          <p:nvPr/>
        </p:nvPicPr>
        <p:blipFill>
          <a:blip r:embed="rId2">
            <a:alphaModFix/>
          </a:blip>
          <a:stretch>
            <a:fillRect/>
          </a:stretch>
        </p:blipFill>
        <p:spPr>
          <a:xfrm>
            <a:off x="-1091075" y="-88225"/>
            <a:ext cx="24484476" cy="13772517"/>
          </a:xfrm>
          <a:prstGeom prst="rect">
            <a:avLst/>
          </a:prstGeom>
          <a:noFill/>
          <a:ln>
            <a:noFill/>
          </a:ln>
        </p:spPr>
      </p:pic>
      <p:sp>
        <p:nvSpPr>
          <p:cNvPr id="14" name="Google Shape;14;p2"/>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5" name="Google Shape;15;p2"/>
          <p:cNvSpPr txBox="1"/>
          <p:nvPr/>
        </p:nvSpPr>
        <p:spPr>
          <a:xfrm>
            <a:off x="1133797" y="123825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6" name="Google Shape;16;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7" name="Google Shape;17;p2"/>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a:t>
            </a:r>
            <a:r>
              <a:rPr lang="en-US" sz="2000">
                <a:solidFill>
                  <a:srgbClr val="FFFFFF"/>
                </a:solidFill>
                <a:latin typeface="Poppins"/>
                <a:ea typeface="Poppins"/>
                <a:cs typeface="Poppins"/>
                <a:sym typeface="Poppins"/>
              </a:rPr>
              <a:t>2023</a:t>
            </a:r>
            <a:endParaRPr sz="2000">
              <a:solidFill>
                <a:srgbClr val="FFFFFF"/>
              </a:solidFill>
              <a:latin typeface="Poppins"/>
              <a:ea typeface="Poppins"/>
              <a:cs typeface="Poppins"/>
              <a:sym typeface="Poppins"/>
            </a:endParaRPr>
          </a:p>
        </p:txBody>
      </p:sp>
      <p:sp>
        <p:nvSpPr>
          <p:cNvPr id="18" name="Google Shape;18;p2"/>
          <p:cNvSpPr txBox="1"/>
          <p:nvPr/>
        </p:nvSpPr>
        <p:spPr>
          <a:xfrm>
            <a:off x="9615043" y="12306300"/>
            <a:ext cx="51540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19" name="Google Shape;19;p2"/>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20" name="Google Shape;20;p2"/>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1" name="Google Shape;21;p2"/>
          <p:cNvSpPr txBox="1"/>
          <p:nvPr/>
        </p:nvSpPr>
        <p:spPr>
          <a:xfrm>
            <a:off x="22313808" y="12306300"/>
            <a:ext cx="1269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sp>
        <p:nvSpPr>
          <p:cNvPr id="22" name="Google Shape;22;p2"/>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3" name="Google Shape;23;p2"/>
          <p:cNvSpPr txBox="1"/>
          <p:nvPr>
            <p:ph idx="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4" name="Google Shape;24;p2"/>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 /*Midwest Drupal Camp*/ 202</a:t>
            </a:r>
            <a:r>
              <a:rPr lang="en-US" sz="2000">
                <a:solidFill>
                  <a:srgbClr val="953C96"/>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Purple" showMasterSp="0">
  <p:cSld name="Thank You - Purple">
    <p:spTree>
      <p:nvGrpSpPr>
        <p:cNvPr id="70" name="Shape 70"/>
        <p:cNvGrpSpPr/>
        <p:nvPr/>
      </p:nvGrpSpPr>
      <p:grpSpPr>
        <a:xfrm>
          <a:off x="0" y="0"/>
          <a:ext cx="0" cy="0"/>
          <a:chOff x="0" y="0"/>
          <a:chExt cx="0" cy="0"/>
        </a:xfrm>
      </p:grpSpPr>
      <p:sp>
        <p:nvSpPr>
          <p:cNvPr id="71" name="Google Shape;71;p11"/>
          <p:cNvSpPr/>
          <p:nvPr/>
        </p:nvSpPr>
        <p:spPr>
          <a:xfrm>
            <a:off x="0" y="0"/>
            <a:ext cx="24384001"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72" name="Google Shape;72;p11"/>
          <p:cNvPicPr preferRelativeResize="0"/>
          <p:nvPr/>
        </p:nvPicPr>
        <p:blipFill rotWithShape="1">
          <a:blip r:embed="rId2">
            <a:alphaModFix amt="20000"/>
          </a:blip>
          <a:srcRect b="0" l="0" r="0" t="0"/>
          <a:stretch/>
        </p:blipFill>
        <p:spPr>
          <a:xfrm rot="5400000">
            <a:off x="-4953076" y="10082279"/>
            <a:ext cx="11091647" cy="2824542"/>
          </a:xfrm>
          <a:prstGeom prst="rect">
            <a:avLst/>
          </a:prstGeom>
          <a:noFill/>
          <a:ln>
            <a:noFill/>
          </a:ln>
        </p:spPr>
      </p:pic>
      <p:pic>
        <p:nvPicPr>
          <p:cNvPr descr="Image" id="73" name="Google Shape;73;p11"/>
          <p:cNvPicPr preferRelativeResize="0"/>
          <p:nvPr/>
        </p:nvPicPr>
        <p:blipFill rotWithShape="1">
          <a:blip r:embed="rId2">
            <a:alphaModFix amt="20000"/>
          </a:blip>
          <a:srcRect b="0" l="0" r="0" t="0"/>
          <a:stretch/>
        </p:blipFill>
        <p:spPr>
          <a:xfrm rot="10686707">
            <a:off x="-219747" y="-1714084"/>
            <a:ext cx="11091647" cy="2824542"/>
          </a:xfrm>
          <a:prstGeom prst="rect">
            <a:avLst/>
          </a:prstGeom>
          <a:noFill/>
          <a:ln>
            <a:noFill/>
          </a:ln>
        </p:spPr>
      </p:pic>
      <p:sp>
        <p:nvSpPr>
          <p:cNvPr id="74" name="Google Shape;74;p11"/>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
        <p:nvSpPr>
          <p:cNvPr id="75" name="Google Shape;75;p11"/>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76" name="Google Shape;76;p11"/>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77" name="Google Shape;77;p11"/>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78" name="Google Shape;78;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ingle Line - Yellow" showMasterSp="0">
  <p:cSld name="Title Slide Single Line - Yellow">
    <p:spTree>
      <p:nvGrpSpPr>
        <p:cNvPr id="79" name="Shape 79"/>
        <p:cNvGrpSpPr/>
        <p:nvPr/>
      </p:nvGrpSpPr>
      <p:grpSpPr>
        <a:xfrm>
          <a:off x="0" y="0"/>
          <a:ext cx="0" cy="0"/>
          <a:chOff x="0" y="0"/>
          <a:chExt cx="0" cy="0"/>
        </a:xfrm>
      </p:grpSpPr>
      <p:pic>
        <p:nvPicPr>
          <p:cNvPr descr="Image" id="80" name="Google Shape;80;p12"/>
          <p:cNvPicPr preferRelativeResize="0"/>
          <p:nvPr/>
        </p:nvPicPr>
        <p:blipFill rotWithShape="1">
          <a:blip r:embed="rId2">
            <a:alphaModFix amt="32999"/>
          </a:blip>
          <a:srcRect b="0" l="0" r="0" t="0"/>
          <a:stretch/>
        </p:blipFill>
        <p:spPr>
          <a:xfrm>
            <a:off x="22105094" y="5830895"/>
            <a:ext cx="3232826" cy="10304881"/>
          </a:xfrm>
          <a:prstGeom prst="rect">
            <a:avLst/>
          </a:prstGeom>
          <a:noFill/>
          <a:ln>
            <a:noFill/>
          </a:ln>
        </p:spPr>
      </p:pic>
      <p:sp>
        <p:nvSpPr>
          <p:cNvPr id="81" name="Google Shape;81;p12"/>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82" name="Google Shape;82;p12"/>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83" name="Google Shape;83;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84" name="Google Shape;84;p12"/>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Line - Yellow" showMasterSp="0">
  <p:cSld name="Title Slide 2 Line - Yellow">
    <p:spTree>
      <p:nvGrpSpPr>
        <p:cNvPr id="85" name="Shape 85"/>
        <p:cNvGrpSpPr/>
        <p:nvPr/>
      </p:nvGrpSpPr>
      <p:grpSpPr>
        <a:xfrm>
          <a:off x="0" y="0"/>
          <a:ext cx="0" cy="0"/>
          <a:chOff x="0" y="0"/>
          <a:chExt cx="0" cy="0"/>
        </a:xfrm>
      </p:grpSpPr>
      <p:pic>
        <p:nvPicPr>
          <p:cNvPr id="86" name="Google Shape;86;p13"/>
          <p:cNvPicPr preferRelativeResize="0"/>
          <p:nvPr/>
        </p:nvPicPr>
        <p:blipFill>
          <a:blip r:embed="rId2">
            <a:alphaModFix/>
          </a:blip>
          <a:stretch>
            <a:fillRect/>
          </a:stretch>
        </p:blipFill>
        <p:spPr>
          <a:xfrm>
            <a:off x="-82400" y="0"/>
            <a:ext cx="23003349" cy="13716001"/>
          </a:xfrm>
          <a:prstGeom prst="rect">
            <a:avLst/>
          </a:prstGeom>
          <a:noFill/>
          <a:ln>
            <a:noFill/>
          </a:ln>
        </p:spPr>
      </p:pic>
      <p:sp>
        <p:nvSpPr>
          <p:cNvPr id="87" name="Google Shape;87;p13"/>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88" name="Google Shape;88;p13"/>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89" name="Google Shape;89;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90" name="Google Shape;90;p13"/>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Yellow" showMasterSp="0">
  <p:cSld name="Section Title - Yellow">
    <p:spTree>
      <p:nvGrpSpPr>
        <p:cNvPr id="91" name="Shape 91"/>
        <p:cNvGrpSpPr/>
        <p:nvPr/>
      </p:nvGrpSpPr>
      <p:grpSpPr>
        <a:xfrm>
          <a:off x="0" y="0"/>
          <a:ext cx="0" cy="0"/>
          <a:chOff x="0" y="0"/>
          <a:chExt cx="0" cy="0"/>
        </a:xfrm>
      </p:grpSpPr>
      <p:sp>
        <p:nvSpPr>
          <p:cNvPr id="92" name="Google Shape;92;p14"/>
          <p:cNvSpPr/>
          <p:nvPr/>
        </p:nvSpPr>
        <p:spPr>
          <a:xfrm flipH="1">
            <a:off x="-1" y="0"/>
            <a:ext cx="24384001"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93" name="Google Shape;93;p14"/>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94" name="Google Shape;94;p14"/>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95" name="Google Shape;95;p14"/>
          <p:cNvPicPr preferRelativeResize="0"/>
          <p:nvPr/>
        </p:nvPicPr>
        <p:blipFill rotWithShape="1">
          <a:blip r:embed="rId3">
            <a:alphaModFix amt="25000"/>
          </a:blip>
          <a:srcRect b="0" l="0" r="0" t="0"/>
          <a:stretch/>
        </p:blipFill>
        <p:spPr>
          <a:xfrm>
            <a:off x="22105094" y="5830895"/>
            <a:ext cx="3232826" cy="10304881"/>
          </a:xfrm>
          <a:prstGeom prst="rect">
            <a:avLst/>
          </a:prstGeom>
          <a:noFill/>
          <a:ln>
            <a:noFill/>
          </a:ln>
        </p:spPr>
      </p:pic>
      <p:sp>
        <p:nvSpPr>
          <p:cNvPr id="96" name="Google Shape;96;p14"/>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pic>
        <p:nvPicPr>
          <p:cNvPr descr="Image" id="97" name="Google Shape;97;p14"/>
          <p:cNvPicPr preferRelativeResize="0"/>
          <p:nvPr/>
        </p:nvPicPr>
        <p:blipFill rotWithShape="1">
          <a:blip r:embed="rId3">
            <a:alphaModFix amt="32999"/>
          </a:blip>
          <a:srcRect b="0" l="0" r="0" t="0"/>
          <a:stretch/>
        </p:blipFill>
        <p:spPr>
          <a:xfrm rot="5177869">
            <a:off x="3629647" y="-5152440"/>
            <a:ext cx="3232826" cy="10304880"/>
          </a:xfrm>
          <a:prstGeom prst="rect">
            <a:avLst/>
          </a:prstGeom>
          <a:noFill/>
          <a:ln>
            <a:noFill/>
          </a:ln>
        </p:spPr>
      </p:pic>
      <p:pic>
        <p:nvPicPr>
          <p:cNvPr descr="Image" id="98" name="Google Shape;98;p14"/>
          <p:cNvPicPr preferRelativeResize="0"/>
          <p:nvPr/>
        </p:nvPicPr>
        <p:blipFill rotWithShape="1">
          <a:blip r:embed="rId3">
            <a:alphaModFix amt="32999"/>
          </a:blip>
          <a:srcRect b="0" l="0" r="0" t="0"/>
          <a:stretch/>
        </p:blipFill>
        <p:spPr>
          <a:xfrm>
            <a:off x="-1616413" y="5830895"/>
            <a:ext cx="3232826" cy="10304881"/>
          </a:xfrm>
          <a:prstGeom prst="rect">
            <a:avLst/>
          </a:prstGeom>
          <a:noFill/>
          <a:ln>
            <a:noFill/>
          </a:ln>
        </p:spPr>
      </p:pic>
      <p:sp>
        <p:nvSpPr>
          <p:cNvPr id="99" name="Google Shape;99;p1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00" name="Google Shape;100;p14"/>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Yellow" showMasterSp="0">
  <p:cSld name="Thank You - Yellow">
    <p:spTree>
      <p:nvGrpSpPr>
        <p:cNvPr id="101" name="Shape 101"/>
        <p:cNvGrpSpPr/>
        <p:nvPr/>
      </p:nvGrpSpPr>
      <p:grpSpPr>
        <a:xfrm>
          <a:off x="0" y="0"/>
          <a:ext cx="0" cy="0"/>
          <a:chOff x="0" y="0"/>
          <a:chExt cx="0" cy="0"/>
        </a:xfrm>
      </p:grpSpPr>
      <p:sp>
        <p:nvSpPr>
          <p:cNvPr id="102" name="Google Shape;102;p15"/>
          <p:cNvSpPr/>
          <p:nvPr/>
        </p:nvSpPr>
        <p:spPr>
          <a:xfrm flipH="1">
            <a:off x="-1" y="0"/>
            <a:ext cx="24384001"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03" name="Google Shape;103;p15"/>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104" name="Google Shape;104;p15"/>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05" name="Google Shape;105;p15"/>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106" name="Google Shape;106;p15"/>
          <p:cNvPicPr preferRelativeResize="0"/>
          <p:nvPr/>
        </p:nvPicPr>
        <p:blipFill rotWithShape="1">
          <a:blip r:embed="rId3">
            <a:alphaModFix amt="25000"/>
          </a:blip>
          <a:srcRect b="0" l="0" r="0" t="0"/>
          <a:stretch/>
        </p:blipFill>
        <p:spPr>
          <a:xfrm>
            <a:off x="22105094" y="5830895"/>
            <a:ext cx="3232826" cy="10304881"/>
          </a:xfrm>
          <a:prstGeom prst="rect">
            <a:avLst/>
          </a:prstGeom>
          <a:noFill/>
          <a:ln>
            <a:noFill/>
          </a:ln>
        </p:spPr>
      </p:pic>
      <p:pic>
        <p:nvPicPr>
          <p:cNvPr descr="Image" id="107" name="Google Shape;107;p15"/>
          <p:cNvPicPr preferRelativeResize="0"/>
          <p:nvPr/>
        </p:nvPicPr>
        <p:blipFill rotWithShape="1">
          <a:blip r:embed="rId3">
            <a:alphaModFix amt="32999"/>
          </a:blip>
          <a:srcRect b="0" l="0" r="0" t="0"/>
          <a:stretch/>
        </p:blipFill>
        <p:spPr>
          <a:xfrm rot="5177869">
            <a:off x="3629647" y="-5152440"/>
            <a:ext cx="3232826" cy="10304880"/>
          </a:xfrm>
          <a:prstGeom prst="rect">
            <a:avLst/>
          </a:prstGeom>
          <a:noFill/>
          <a:ln>
            <a:noFill/>
          </a:ln>
        </p:spPr>
      </p:pic>
      <p:pic>
        <p:nvPicPr>
          <p:cNvPr descr="Image" id="108" name="Google Shape;108;p15"/>
          <p:cNvPicPr preferRelativeResize="0"/>
          <p:nvPr/>
        </p:nvPicPr>
        <p:blipFill rotWithShape="1">
          <a:blip r:embed="rId3">
            <a:alphaModFix amt="32999"/>
          </a:blip>
          <a:srcRect b="0" l="0" r="0" t="0"/>
          <a:stretch/>
        </p:blipFill>
        <p:spPr>
          <a:xfrm>
            <a:off x="-1616413" y="5830895"/>
            <a:ext cx="3232826" cy="10304881"/>
          </a:xfrm>
          <a:prstGeom prst="rect">
            <a:avLst/>
          </a:prstGeom>
          <a:noFill/>
          <a:ln>
            <a:noFill/>
          </a:ln>
        </p:spPr>
      </p:pic>
      <p:sp>
        <p:nvSpPr>
          <p:cNvPr id="109" name="Google Shape;109;p1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10" name="Google Shape;110;p15"/>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ingle Line- Purple copy 1" showMasterSp="0">
  <p:cSld name="Title Slide Single Line- Purple copy 1">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2">
            <a:alphaModFix/>
          </a:blip>
          <a:stretch>
            <a:fillRect/>
          </a:stretch>
        </p:blipFill>
        <p:spPr>
          <a:xfrm>
            <a:off x="-59475" y="-38100"/>
            <a:ext cx="24502939" cy="13792201"/>
          </a:xfrm>
          <a:prstGeom prst="rect">
            <a:avLst/>
          </a:prstGeom>
          <a:noFill/>
          <a:ln>
            <a:noFill/>
          </a:ln>
        </p:spPr>
      </p:pic>
      <p:sp>
        <p:nvSpPr>
          <p:cNvPr id="113" name="Google Shape;113;p16"/>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14" name="Google Shape;114;p16"/>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15" name="Google Shape;115;p1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16" name="Google Shape;116;p16"/>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
        <p:nvSpPr>
          <p:cNvPr id="117" name="Google Shape;117;p16"/>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chemeClr val="lt1"/>
                </a:solidFill>
                <a:latin typeface="Poppins"/>
                <a:ea typeface="Poppins"/>
                <a:cs typeface="Poppins"/>
                <a:sym typeface="Poppins"/>
              </a:rPr>
              <a:t>midcamp.org</a:t>
            </a:r>
            <a:endParaRPr b="0" i="0" sz="1400" u="none" cap="none" strike="noStrike">
              <a:solidFill>
                <a:schemeClr val="lt1"/>
              </a:solidFill>
              <a:latin typeface="Arial"/>
              <a:ea typeface="Arial"/>
              <a:cs typeface="Arial"/>
              <a:sym typeface="Arial"/>
            </a:endParaRPr>
          </a:p>
        </p:txBody>
      </p:sp>
      <p:sp>
        <p:nvSpPr>
          <p:cNvPr id="118" name="Google Shape;118;p16"/>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119" name="Google Shape;119;p16"/>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Orange copy" showMasterSp="0">
  <p:cSld name="Section Title - Orange copy">
    <p:spTree>
      <p:nvGrpSpPr>
        <p:cNvPr id="120" name="Shape 120"/>
        <p:cNvGrpSpPr/>
        <p:nvPr/>
      </p:nvGrpSpPr>
      <p:grpSpPr>
        <a:xfrm>
          <a:off x="0" y="0"/>
          <a:ext cx="0" cy="0"/>
          <a:chOff x="0" y="0"/>
          <a:chExt cx="0" cy="0"/>
        </a:xfrm>
      </p:grpSpPr>
      <p:sp>
        <p:nvSpPr>
          <p:cNvPr id="121" name="Google Shape;121;p17"/>
          <p:cNvSpPr/>
          <p:nvPr/>
        </p:nvSpPr>
        <p:spPr>
          <a:xfrm>
            <a:off x="0" y="0"/>
            <a:ext cx="24384001"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22" name="Google Shape;122;p17"/>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pic>
        <p:nvPicPr>
          <p:cNvPr descr="Image" id="123" name="Google Shape;123;p17"/>
          <p:cNvPicPr preferRelativeResize="0"/>
          <p:nvPr/>
        </p:nvPicPr>
        <p:blipFill rotWithShape="1">
          <a:blip r:embed="rId3">
            <a:alphaModFix amt="33000"/>
          </a:blip>
          <a:srcRect b="0" l="0" r="0" t="0"/>
          <a:stretch/>
        </p:blipFill>
        <p:spPr>
          <a:xfrm rot="5688933">
            <a:off x="-5642123" y="9879427"/>
            <a:ext cx="10700046" cy="2724819"/>
          </a:xfrm>
          <a:prstGeom prst="rect">
            <a:avLst/>
          </a:prstGeom>
          <a:noFill/>
          <a:ln>
            <a:noFill/>
          </a:ln>
        </p:spPr>
      </p:pic>
      <p:pic>
        <p:nvPicPr>
          <p:cNvPr descr="Image" id="124" name="Google Shape;124;p17"/>
          <p:cNvPicPr preferRelativeResize="0"/>
          <p:nvPr/>
        </p:nvPicPr>
        <p:blipFill rotWithShape="1">
          <a:blip r:embed="rId3">
            <a:alphaModFix amt="33000"/>
          </a:blip>
          <a:srcRect b="0" l="0" r="0" t="0"/>
          <a:stretch/>
        </p:blipFill>
        <p:spPr>
          <a:xfrm rot="-313130">
            <a:off x="1007162" y="-1362409"/>
            <a:ext cx="10700046" cy="2724818"/>
          </a:xfrm>
          <a:prstGeom prst="rect">
            <a:avLst/>
          </a:prstGeom>
          <a:noFill/>
          <a:ln>
            <a:noFill/>
          </a:ln>
        </p:spPr>
      </p:pic>
      <p:sp>
        <p:nvSpPr>
          <p:cNvPr id="125" name="Google Shape;125;p17"/>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26" name="Google Shape;126;p17"/>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27" name="Google Shape;127;p1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28" name="Google Shape;128;p17"/>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Purple copy 3" showMasterSp="0">
  <p:cSld name="Section Title - Purple copy 3">
    <p:spTree>
      <p:nvGrpSpPr>
        <p:cNvPr id="129" name="Shape 129"/>
        <p:cNvGrpSpPr/>
        <p:nvPr/>
      </p:nvGrpSpPr>
      <p:grpSpPr>
        <a:xfrm>
          <a:off x="0" y="0"/>
          <a:ext cx="0" cy="0"/>
          <a:chOff x="0" y="0"/>
          <a:chExt cx="0" cy="0"/>
        </a:xfrm>
      </p:grpSpPr>
      <p:sp>
        <p:nvSpPr>
          <p:cNvPr id="130" name="Google Shape;130;p18"/>
          <p:cNvSpPr/>
          <p:nvPr/>
        </p:nvSpPr>
        <p:spPr>
          <a:xfrm>
            <a:off x="0" y="0"/>
            <a:ext cx="24384001"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131" name="Google Shape;131;p18"/>
          <p:cNvPicPr preferRelativeResize="0"/>
          <p:nvPr/>
        </p:nvPicPr>
        <p:blipFill rotWithShape="1">
          <a:blip r:embed="rId2">
            <a:alphaModFix amt="33000"/>
          </a:blip>
          <a:srcRect b="0" l="0" r="0" t="0"/>
          <a:stretch/>
        </p:blipFill>
        <p:spPr>
          <a:xfrm rot="5688933">
            <a:off x="-5642123" y="9879427"/>
            <a:ext cx="10700046" cy="2724819"/>
          </a:xfrm>
          <a:prstGeom prst="rect">
            <a:avLst/>
          </a:prstGeom>
          <a:noFill/>
          <a:ln>
            <a:noFill/>
          </a:ln>
        </p:spPr>
      </p:pic>
      <p:pic>
        <p:nvPicPr>
          <p:cNvPr descr="Image" id="132" name="Google Shape;132;p18"/>
          <p:cNvPicPr preferRelativeResize="0"/>
          <p:nvPr/>
        </p:nvPicPr>
        <p:blipFill rotWithShape="1">
          <a:blip r:embed="rId2">
            <a:alphaModFix amt="33000"/>
          </a:blip>
          <a:srcRect b="0" l="0" r="0" t="0"/>
          <a:stretch/>
        </p:blipFill>
        <p:spPr>
          <a:xfrm rot="-313130">
            <a:off x="1007162" y="-1362409"/>
            <a:ext cx="10700046" cy="2724818"/>
          </a:xfrm>
          <a:prstGeom prst="rect">
            <a:avLst/>
          </a:prstGeom>
          <a:noFill/>
          <a:ln>
            <a:noFill/>
          </a:ln>
        </p:spPr>
      </p:pic>
      <p:sp>
        <p:nvSpPr>
          <p:cNvPr id="133" name="Google Shape;133;p18"/>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134" name="Google Shape;134;p18"/>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35" name="Google Shape;135;p18"/>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36" name="Google Shape;136;p1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37" name="Google Shape;137;p18"/>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Line - Purple" showMasterSp="0">
  <p:cSld name="Title Slide 3 Line - Purple">
    <p:spTree>
      <p:nvGrpSpPr>
        <p:cNvPr id="145" name="Shape 145"/>
        <p:cNvGrpSpPr/>
        <p:nvPr/>
      </p:nvGrpSpPr>
      <p:grpSpPr>
        <a:xfrm>
          <a:off x="0" y="0"/>
          <a:ext cx="0" cy="0"/>
          <a:chOff x="0" y="0"/>
          <a:chExt cx="0" cy="0"/>
        </a:xfrm>
      </p:grpSpPr>
      <p:pic>
        <p:nvPicPr>
          <p:cNvPr id="146" name="Google Shape;146;p20"/>
          <p:cNvPicPr preferRelativeResize="0"/>
          <p:nvPr/>
        </p:nvPicPr>
        <p:blipFill>
          <a:blip r:embed="rId2">
            <a:alphaModFix/>
          </a:blip>
          <a:stretch>
            <a:fillRect/>
          </a:stretch>
        </p:blipFill>
        <p:spPr>
          <a:xfrm>
            <a:off x="-1091075" y="-88225"/>
            <a:ext cx="24484476" cy="13772517"/>
          </a:xfrm>
          <a:prstGeom prst="rect">
            <a:avLst/>
          </a:prstGeom>
          <a:noFill/>
          <a:ln>
            <a:noFill/>
          </a:ln>
        </p:spPr>
      </p:pic>
      <p:sp>
        <p:nvSpPr>
          <p:cNvPr id="147" name="Google Shape;147;p20"/>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48" name="Google Shape;148;p20"/>
          <p:cNvSpPr txBox="1"/>
          <p:nvPr/>
        </p:nvSpPr>
        <p:spPr>
          <a:xfrm>
            <a:off x="1133797" y="123825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49" name="Google Shape;149;p20"/>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50" name="Google Shape;150;p20"/>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a:t>
            </a:r>
            <a:r>
              <a:rPr lang="en-US" sz="2000">
                <a:solidFill>
                  <a:srgbClr val="FFFFFF"/>
                </a:solidFill>
                <a:latin typeface="Poppins"/>
                <a:ea typeface="Poppins"/>
                <a:cs typeface="Poppins"/>
                <a:sym typeface="Poppins"/>
              </a:rPr>
              <a:t>2023</a:t>
            </a:r>
            <a:endParaRPr sz="2000">
              <a:solidFill>
                <a:srgbClr val="FFFFFF"/>
              </a:solidFill>
              <a:latin typeface="Poppins"/>
              <a:ea typeface="Poppins"/>
              <a:cs typeface="Poppins"/>
              <a:sym typeface="Poppins"/>
            </a:endParaRPr>
          </a:p>
        </p:txBody>
      </p:sp>
      <p:sp>
        <p:nvSpPr>
          <p:cNvPr id="151" name="Google Shape;151;p20"/>
          <p:cNvSpPr txBox="1"/>
          <p:nvPr/>
        </p:nvSpPr>
        <p:spPr>
          <a:xfrm>
            <a:off x="9615043" y="12306300"/>
            <a:ext cx="51540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152" name="Google Shape;152;p20"/>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153" name="Google Shape;153;p20"/>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54" name="Google Shape;154;p20"/>
          <p:cNvSpPr txBox="1"/>
          <p:nvPr/>
        </p:nvSpPr>
        <p:spPr>
          <a:xfrm>
            <a:off x="22313808" y="12306300"/>
            <a:ext cx="1269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sp>
        <p:nvSpPr>
          <p:cNvPr id="155" name="Google Shape;155;p20"/>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56" name="Google Shape;156;p20"/>
          <p:cNvSpPr txBox="1"/>
          <p:nvPr>
            <p:ph idx="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57" name="Google Shape;157;p20"/>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 /*Midwest Drupal Camp*/ 202</a:t>
            </a:r>
            <a:r>
              <a:rPr lang="en-US" sz="2000">
                <a:solidFill>
                  <a:srgbClr val="953C96"/>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Slide" showMasterSp="0">
  <p:cSld name="Bio Slide">
    <p:spTree>
      <p:nvGrpSpPr>
        <p:cNvPr id="158" name="Shape 158"/>
        <p:cNvGrpSpPr/>
        <p:nvPr/>
      </p:nvGrpSpPr>
      <p:grpSpPr>
        <a:xfrm>
          <a:off x="0" y="0"/>
          <a:ext cx="0" cy="0"/>
          <a:chOff x="0" y="0"/>
          <a:chExt cx="0" cy="0"/>
        </a:xfrm>
      </p:grpSpPr>
      <p:sp>
        <p:nvSpPr>
          <p:cNvPr id="159" name="Google Shape;159;p21"/>
          <p:cNvSpPr txBox="1"/>
          <p:nvPr/>
        </p:nvSpPr>
        <p:spPr>
          <a:xfrm>
            <a:off x="9615043" y="12306300"/>
            <a:ext cx="51540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160" name="Google Shape;160;p21"/>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161" name="Google Shape;161;p21"/>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62" name="Google Shape;162;p21"/>
          <p:cNvSpPr txBox="1"/>
          <p:nvPr/>
        </p:nvSpPr>
        <p:spPr>
          <a:xfrm>
            <a:off x="22313808" y="12306300"/>
            <a:ext cx="1269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163" name="Google Shape;163;p21"/>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164" name="Google Shape;164;p21"/>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65" name="Google Shape;165;p21"/>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
        <p:nvSpPr>
          <p:cNvPr id="166" name="Google Shape;166;p21"/>
          <p:cNvSpPr txBox="1"/>
          <p:nvPr/>
        </p:nvSpPr>
        <p:spPr>
          <a:xfrm>
            <a:off x="1286197" y="124587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Slide" showMasterSp="0">
  <p:cSld name="Bio Slide">
    <p:spTree>
      <p:nvGrpSpPr>
        <p:cNvPr id="25" name="Shape 25"/>
        <p:cNvGrpSpPr/>
        <p:nvPr/>
      </p:nvGrpSpPr>
      <p:grpSpPr>
        <a:xfrm>
          <a:off x="0" y="0"/>
          <a:ext cx="0" cy="0"/>
          <a:chOff x="0" y="0"/>
          <a:chExt cx="0" cy="0"/>
        </a:xfrm>
      </p:grpSpPr>
      <p:sp>
        <p:nvSpPr>
          <p:cNvPr id="26" name="Google Shape;26;p3"/>
          <p:cNvSpPr txBox="1"/>
          <p:nvPr/>
        </p:nvSpPr>
        <p:spPr>
          <a:xfrm>
            <a:off x="9615043" y="12306300"/>
            <a:ext cx="5153915"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27" name="Google Shape;27;p3"/>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28" name="Google Shape;28;p3"/>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9" name="Google Shape;29;p3"/>
          <p:cNvSpPr txBox="1"/>
          <p:nvPr/>
        </p:nvSpPr>
        <p:spPr>
          <a:xfrm>
            <a:off x="22313808" y="12306300"/>
            <a:ext cx="12700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30" name="Google Shape;30;p3"/>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31" name="Google Shape;31;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32" name="Google Shape;32;p3"/>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
        <p:nvSpPr>
          <p:cNvPr id="33" name="Google Shape;33;p3"/>
          <p:cNvSpPr txBox="1"/>
          <p:nvPr/>
        </p:nvSpPr>
        <p:spPr>
          <a:xfrm>
            <a:off x="1286197" y="124587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Purple" showMasterSp="0">
  <p:cSld name="Section Title - Purple">
    <p:spTree>
      <p:nvGrpSpPr>
        <p:cNvPr id="167" name="Shape 167"/>
        <p:cNvGrpSpPr/>
        <p:nvPr/>
      </p:nvGrpSpPr>
      <p:grpSpPr>
        <a:xfrm>
          <a:off x="0" y="0"/>
          <a:ext cx="0" cy="0"/>
          <a:chOff x="0" y="0"/>
          <a:chExt cx="0" cy="0"/>
        </a:xfrm>
      </p:grpSpPr>
      <p:sp>
        <p:nvSpPr>
          <p:cNvPr id="168" name="Google Shape;168;p22"/>
          <p:cNvSpPr/>
          <p:nvPr/>
        </p:nvSpPr>
        <p:spPr>
          <a:xfrm>
            <a:off x="0" y="0"/>
            <a:ext cx="24384000"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169" name="Google Shape;169;p22"/>
          <p:cNvPicPr preferRelativeResize="0"/>
          <p:nvPr/>
        </p:nvPicPr>
        <p:blipFill rotWithShape="1">
          <a:blip r:embed="rId2">
            <a:alphaModFix amt="20000"/>
          </a:blip>
          <a:srcRect b="0" l="0" r="0" t="0"/>
          <a:stretch/>
        </p:blipFill>
        <p:spPr>
          <a:xfrm rot="5400000">
            <a:off x="-4953076" y="10082279"/>
            <a:ext cx="11091648" cy="2824542"/>
          </a:xfrm>
          <a:prstGeom prst="rect">
            <a:avLst/>
          </a:prstGeom>
          <a:noFill/>
          <a:ln>
            <a:noFill/>
          </a:ln>
        </p:spPr>
      </p:pic>
      <p:sp>
        <p:nvSpPr>
          <p:cNvPr id="170" name="Google Shape;170;p22"/>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171" name="Google Shape;171;p22"/>
          <p:cNvSpPr txBox="1"/>
          <p:nvPr/>
        </p:nvSpPr>
        <p:spPr>
          <a:xfrm>
            <a:off x="1133797" y="12306300"/>
            <a:ext cx="1269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sp>
        <p:nvSpPr>
          <p:cNvPr id="172" name="Google Shape;172;p22"/>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173" name="Google Shape;173;p22"/>
          <p:cNvPicPr preferRelativeResize="0"/>
          <p:nvPr/>
        </p:nvPicPr>
        <p:blipFill rotWithShape="1">
          <a:blip r:embed="rId2">
            <a:alphaModFix amt="20000"/>
          </a:blip>
          <a:srcRect b="0" l="0" r="0" t="0"/>
          <a:stretch/>
        </p:blipFill>
        <p:spPr>
          <a:xfrm rot="10686707">
            <a:off x="-219747" y="-1714084"/>
            <a:ext cx="11091647" cy="2824542"/>
          </a:xfrm>
          <a:prstGeom prst="rect">
            <a:avLst/>
          </a:prstGeom>
          <a:noFill/>
          <a:ln>
            <a:noFill/>
          </a:ln>
        </p:spPr>
      </p:pic>
      <p:sp>
        <p:nvSpPr>
          <p:cNvPr id="174" name="Google Shape;174;p22"/>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75" name="Google Shape;175;p22"/>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76" name="Google Shape;176;p22"/>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Large Content" showMasterSp="0">
  <p:cSld name="Content Slide - Large Content">
    <p:spTree>
      <p:nvGrpSpPr>
        <p:cNvPr id="177" name="Shape 177"/>
        <p:cNvGrpSpPr/>
        <p:nvPr/>
      </p:nvGrpSpPr>
      <p:grpSpPr>
        <a:xfrm>
          <a:off x="0" y="0"/>
          <a:ext cx="0" cy="0"/>
          <a:chOff x="0" y="0"/>
          <a:chExt cx="0" cy="0"/>
        </a:xfrm>
      </p:grpSpPr>
      <p:sp>
        <p:nvSpPr>
          <p:cNvPr id="178" name="Google Shape;178;p23"/>
          <p:cNvSpPr txBox="1"/>
          <p:nvPr/>
        </p:nvSpPr>
        <p:spPr>
          <a:xfrm>
            <a:off x="22313808" y="12306300"/>
            <a:ext cx="1269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179" name="Google Shape;179;p23"/>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180" name="Google Shape;180;p23"/>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181" name="Google Shape;181;p23"/>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82" name="Google Shape;182;p23"/>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Title and Body" showMasterSp="0">
  <p:cSld name="Content Slide - Title and Body">
    <p:spTree>
      <p:nvGrpSpPr>
        <p:cNvPr id="183" name="Shape 183"/>
        <p:cNvGrpSpPr/>
        <p:nvPr/>
      </p:nvGrpSpPr>
      <p:grpSpPr>
        <a:xfrm>
          <a:off x="0" y="0"/>
          <a:ext cx="0" cy="0"/>
          <a:chOff x="0" y="0"/>
          <a:chExt cx="0" cy="0"/>
        </a:xfrm>
      </p:grpSpPr>
      <p:sp>
        <p:nvSpPr>
          <p:cNvPr id="184" name="Google Shape;184;p24"/>
          <p:cNvSpPr txBox="1"/>
          <p:nvPr/>
        </p:nvSpPr>
        <p:spPr>
          <a:xfrm>
            <a:off x="22313808" y="12306300"/>
            <a:ext cx="1269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185" name="Google Shape;185;p24"/>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186" name="Google Shape;186;p24"/>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
        <p:nvSpPr>
          <p:cNvPr id="187" name="Google Shape;187;p24"/>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188" name="Google Shape;188;p24"/>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1/3" showMasterSp="0">
  <p:cSld name="Content Slide - Photo 1/3">
    <p:spTree>
      <p:nvGrpSpPr>
        <p:cNvPr id="189" name="Shape 189"/>
        <p:cNvGrpSpPr/>
        <p:nvPr/>
      </p:nvGrpSpPr>
      <p:grpSpPr>
        <a:xfrm>
          <a:off x="0" y="0"/>
          <a:ext cx="0" cy="0"/>
          <a:chOff x="0" y="0"/>
          <a:chExt cx="0" cy="0"/>
        </a:xfrm>
      </p:grpSpPr>
      <p:sp>
        <p:nvSpPr>
          <p:cNvPr id="190" name="Google Shape;190;p25"/>
          <p:cNvSpPr txBox="1"/>
          <p:nvPr/>
        </p:nvSpPr>
        <p:spPr>
          <a:xfrm>
            <a:off x="1129663" y="12306300"/>
            <a:ext cx="1742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191" name="Google Shape;191;p25"/>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1/4" showMasterSp="0">
  <p:cSld name="Content Slide - Photo 1/4">
    <p:spTree>
      <p:nvGrpSpPr>
        <p:cNvPr id="192" name="Shape 192"/>
        <p:cNvGrpSpPr/>
        <p:nvPr/>
      </p:nvGrpSpPr>
      <p:grpSpPr>
        <a:xfrm>
          <a:off x="0" y="0"/>
          <a:ext cx="0" cy="0"/>
          <a:chOff x="0" y="0"/>
          <a:chExt cx="0" cy="0"/>
        </a:xfrm>
      </p:grpSpPr>
      <p:sp>
        <p:nvSpPr>
          <p:cNvPr id="193" name="Google Shape;193;p26"/>
          <p:cNvSpPr txBox="1"/>
          <p:nvPr/>
        </p:nvSpPr>
        <p:spPr>
          <a:xfrm>
            <a:off x="1129663" y="12306300"/>
            <a:ext cx="1742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194" name="Google Shape;194;p26"/>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2/3" showMasterSp="0">
  <p:cSld name="Content Slide - Photo 2/3">
    <p:spTree>
      <p:nvGrpSpPr>
        <p:cNvPr id="195" name="Shape 195"/>
        <p:cNvGrpSpPr/>
        <p:nvPr/>
      </p:nvGrpSpPr>
      <p:grpSpPr>
        <a:xfrm>
          <a:off x="0" y="0"/>
          <a:ext cx="0" cy="0"/>
          <a:chOff x="0" y="0"/>
          <a:chExt cx="0" cy="0"/>
        </a:xfrm>
      </p:grpSpPr>
      <p:sp>
        <p:nvSpPr>
          <p:cNvPr id="196" name="Google Shape;196;p27"/>
          <p:cNvSpPr txBox="1"/>
          <p:nvPr/>
        </p:nvSpPr>
        <p:spPr>
          <a:xfrm>
            <a:off x="1129663" y="12306300"/>
            <a:ext cx="1742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197" name="Google Shape;197;p27"/>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2/3 copy" showMasterSp="0">
  <p:cSld name="Content Slide - Photo 2/3 copy">
    <p:spTree>
      <p:nvGrpSpPr>
        <p:cNvPr id="198" name="Shape 198"/>
        <p:cNvGrpSpPr/>
        <p:nvPr/>
      </p:nvGrpSpPr>
      <p:grpSpPr>
        <a:xfrm>
          <a:off x="0" y="0"/>
          <a:ext cx="0" cy="0"/>
          <a:chOff x="0" y="0"/>
          <a:chExt cx="0" cy="0"/>
        </a:xfrm>
      </p:grpSpPr>
      <p:sp>
        <p:nvSpPr>
          <p:cNvPr id="199" name="Google Shape;199;p28"/>
          <p:cNvSpPr txBox="1"/>
          <p:nvPr/>
        </p:nvSpPr>
        <p:spPr>
          <a:xfrm>
            <a:off x="9615043" y="12306300"/>
            <a:ext cx="51540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200" name="Google Shape;200;p28"/>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01" name="Google Shape;201;p28"/>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02" name="Google Shape;202;p28"/>
          <p:cNvSpPr txBox="1"/>
          <p:nvPr/>
        </p:nvSpPr>
        <p:spPr>
          <a:xfrm>
            <a:off x="1129663" y="12306300"/>
            <a:ext cx="1742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Purple" showMasterSp="0">
  <p:cSld name="Thank You - Purple">
    <p:spTree>
      <p:nvGrpSpPr>
        <p:cNvPr id="203" name="Shape 203"/>
        <p:cNvGrpSpPr/>
        <p:nvPr/>
      </p:nvGrpSpPr>
      <p:grpSpPr>
        <a:xfrm>
          <a:off x="0" y="0"/>
          <a:ext cx="0" cy="0"/>
          <a:chOff x="0" y="0"/>
          <a:chExt cx="0" cy="0"/>
        </a:xfrm>
      </p:grpSpPr>
      <p:sp>
        <p:nvSpPr>
          <p:cNvPr id="204" name="Google Shape;204;p29"/>
          <p:cNvSpPr/>
          <p:nvPr/>
        </p:nvSpPr>
        <p:spPr>
          <a:xfrm>
            <a:off x="0" y="0"/>
            <a:ext cx="24384000"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205" name="Google Shape;205;p29"/>
          <p:cNvPicPr preferRelativeResize="0"/>
          <p:nvPr/>
        </p:nvPicPr>
        <p:blipFill rotWithShape="1">
          <a:blip r:embed="rId2">
            <a:alphaModFix amt="20000"/>
          </a:blip>
          <a:srcRect b="0" l="0" r="0" t="0"/>
          <a:stretch/>
        </p:blipFill>
        <p:spPr>
          <a:xfrm rot="5400000">
            <a:off x="-4953076" y="10082279"/>
            <a:ext cx="11091648" cy="2824542"/>
          </a:xfrm>
          <a:prstGeom prst="rect">
            <a:avLst/>
          </a:prstGeom>
          <a:noFill/>
          <a:ln>
            <a:noFill/>
          </a:ln>
        </p:spPr>
      </p:pic>
      <p:pic>
        <p:nvPicPr>
          <p:cNvPr descr="Image" id="206" name="Google Shape;206;p29"/>
          <p:cNvPicPr preferRelativeResize="0"/>
          <p:nvPr/>
        </p:nvPicPr>
        <p:blipFill rotWithShape="1">
          <a:blip r:embed="rId2">
            <a:alphaModFix amt="20000"/>
          </a:blip>
          <a:srcRect b="0" l="0" r="0" t="0"/>
          <a:stretch/>
        </p:blipFill>
        <p:spPr>
          <a:xfrm rot="10686707">
            <a:off x="-219747" y="-1714084"/>
            <a:ext cx="11091647" cy="2824542"/>
          </a:xfrm>
          <a:prstGeom prst="rect">
            <a:avLst/>
          </a:prstGeom>
          <a:noFill/>
          <a:ln>
            <a:noFill/>
          </a:ln>
        </p:spPr>
      </p:pic>
      <p:sp>
        <p:nvSpPr>
          <p:cNvPr id="207" name="Google Shape;207;p29"/>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
        <p:nvSpPr>
          <p:cNvPr id="208" name="Google Shape;208;p29"/>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209" name="Google Shape;209;p29"/>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10" name="Google Shape;210;p29"/>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11" name="Google Shape;211;p29"/>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ingle Line - Yellow" showMasterSp="0">
  <p:cSld name="Title Slide Single Line - Yellow">
    <p:spTree>
      <p:nvGrpSpPr>
        <p:cNvPr id="212" name="Shape 212"/>
        <p:cNvGrpSpPr/>
        <p:nvPr/>
      </p:nvGrpSpPr>
      <p:grpSpPr>
        <a:xfrm>
          <a:off x="0" y="0"/>
          <a:ext cx="0" cy="0"/>
          <a:chOff x="0" y="0"/>
          <a:chExt cx="0" cy="0"/>
        </a:xfrm>
      </p:grpSpPr>
      <p:pic>
        <p:nvPicPr>
          <p:cNvPr descr="Image" id="213" name="Google Shape;213;p30"/>
          <p:cNvPicPr preferRelativeResize="0"/>
          <p:nvPr/>
        </p:nvPicPr>
        <p:blipFill rotWithShape="1">
          <a:blip r:embed="rId2">
            <a:alphaModFix amt="33000"/>
          </a:blip>
          <a:srcRect b="0" l="0" r="0" t="0"/>
          <a:stretch/>
        </p:blipFill>
        <p:spPr>
          <a:xfrm>
            <a:off x="22105094" y="5830895"/>
            <a:ext cx="3232826" cy="10304880"/>
          </a:xfrm>
          <a:prstGeom prst="rect">
            <a:avLst/>
          </a:prstGeom>
          <a:noFill/>
          <a:ln>
            <a:noFill/>
          </a:ln>
        </p:spPr>
      </p:pic>
      <p:sp>
        <p:nvSpPr>
          <p:cNvPr id="214" name="Google Shape;214;p30"/>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15" name="Google Shape;215;p30"/>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16" name="Google Shape;216;p30"/>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17" name="Google Shape;217;p30"/>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Line - Yellow" showMasterSp="0">
  <p:cSld name="Title Slide 2 Line - Yellow">
    <p:spTree>
      <p:nvGrpSpPr>
        <p:cNvPr id="218" name="Shape 218"/>
        <p:cNvGrpSpPr/>
        <p:nvPr/>
      </p:nvGrpSpPr>
      <p:grpSpPr>
        <a:xfrm>
          <a:off x="0" y="0"/>
          <a:ext cx="0" cy="0"/>
          <a:chOff x="0" y="0"/>
          <a:chExt cx="0" cy="0"/>
        </a:xfrm>
      </p:grpSpPr>
      <p:pic>
        <p:nvPicPr>
          <p:cNvPr id="219" name="Google Shape;219;p31"/>
          <p:cNvPicPr preferRelativeResize="0"/>
          <p:nvPr/>
        </p:nvPicPr>
        <p:blipFill>
          <a:blip r:embed="rId2">
            <a:alphaModFix/>
          </a:blip>
          <a:stretch>
            <a:fillRect/>
          </a:stretch>
        </p:blipFill>
        <p:spPr>
          <a:xfrm>
            <a:off x="-82400" y="0"/>
            <a:ext cx="23003349" cy="13716001"/>
          </a:xfrm>
          <a:prstGeom prst="rect">
            <a:avLst/>
          </a:prstGeom>
          <a:noFill/>
          <a:ln>
            <a:noFill/>
          </a:ln>
        </p:spPr>
      </p:pic>
      <p:sp>
        <p:nvSpPr>
          <p:cNvPr id="220" name="Google Shape;220;p31"/>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21" name="Google Shape;221;p31"/>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22" name="Google Shape;222;p31"/>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23" name="Google Shape;223;p31"/>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Purple" showMasterSp="0">
  <p:cSld name="Section Title - Purple">
    <p:spTree>
      <p:nvGrpSpPr>
        <p:cNvPr id="34" name="Shape 34"/>
        <p:cNvGrpSpPr/>
        <p:nvPr/>
      </p:nvGrpSpPr>
      <p:grpSpPr>
        <a:xfrm>
          <a:off x="0" y="0"/>
          <a:ext cx="0" cy="0"/>
          <a:chOff x="0" y="0"/>
          <a:chExt cx="0" cy="0"/>
        </a:xfrm>
      </p:grpSpPr>
      <p:sp>
        <p:nvSpPr>
          <p:cNvPr id="35" name="Google Shape;35;p4"/>
          <p:cNvSpPr/>
          <p:nvPr/>
        </p:nvSpPr>
        <p:spPr>
          <a:xfrm>
            <a:off x="0" y="0"/>
            <a:ext cx="24384001"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36" name="Google Shape;36;p4"/>
          <p:cNvPicPr preferRelativeResize="0"/>
          <p:nvPr/>
        </p:nvPicPr>
        <p:blipFill rotWithShape="1">
          <a:blip r:embed="rId2">
            <a:alphaModFix amt="20000"/>
          </a:blip>
          <a:srcRect b="0" l="0" r="0" t="0"/>
          <a:stretch/>
        </p:blipFill>
        <p:spPr>
          <a:xfrm rot="5400000">
            <a:off x="-4953076" y="10082279"/>
            <a:ext cx="11091647" cy="2824542"/>
          </a:xfrm>
          <a:prstGeom prst="rect">
            <a:avLst/>
          </a:prstGeom>
          <a:noFill/>
          <a:ln>
            <a:noFill/>
          </a:ln>
        </p:spPr>
      </p:pic>
      <p:sp>
        <p:nvSpPr>
          <p:cNvPr id="37" name="Google Shape;37;p4"/>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38" name="Google Shape;38;p4"/>
          <p:cNvSpPr txBox="1"/>
          <p:nvPr/>
        </p:nvSpPr>
        <p:spPr>
          <a:xfrm>
            <a:off x="1133797" y="12306300"/>
            <a:ext cx="12700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sp>
        <p:nvSpPr>
          <p:cNvPr id="39" name="Google Shape;39;p4"/>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40" name="Google Shape;40;p4"/>
          <p:cNvPicPr preferRelativeResize="0"/>
          <p:nvPr/>
        </p:nvPicPr>
        <p:blipFill rotWithShape="1">
          <a:blip r:embed="rId2">
            <a:alphaModFix amt="20000"/>
          </a:blip>
          <a:srcRect b="0" l="0" r="0" t="0"/>
          <a:stretch/>
        </p:blipFill>
        <p:spPr>
          <a:xfrm rot="10686707">
            <a:off x="-219747" y="-1714084"/>
            <a:ext cx="11091647" cy="2824542"/>
          </a:xfrm>
          <a:prstGeom prst="rect">
            <a:avLst/>
          </a:prstGeom>
          <a:noFill/>
          <a:ln>
            <a:noFill/>
          </a:ln>
        </p:spPr>
      </p:pic>
      <p:sp>
        <p:nvSpPr>
          <p:cNvPr id="41" name="Google Shape;41;p4"/>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42" name="Google Shape;42;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43" name="Google Shape;43;p4"/>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Yellow" showMasterSp="0">
  <p:cSld name="Section Title - Yellow">
    <p:spTree>
      <p:nvGrpSpPr>
        <p:cNvPr id="224" name="Shape 224"/>
        <p:cNvGrpSpPr/>
        <p:nvPr/>
      </p:nvGrpSpPr>
      <p:grpSpPr>
        <a:xfrm>
          <a:off x="0" y="0"/>
          <a:ext cx="0" cy="0"/>
          <a:chOff x="0" y="0"/>
          <a:chExt cx="0" cy="0"/>
        </a:xfrm>
      </p:grpSpPr>
      <p:sp>
        <p:nvSpPr>
          <p:cNvPr id="225" name="Google Shape;225;p32"/>
          <p:cNvSpPr/>
          <p:nvPr/>
        </p:nvSpPr>
        <p:spPr>
          <a:xfrm flipH="1">
            <a:off x="0" y="0"/>
            <a:ext cx="24384000"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26" name="Google Shape;226;p32"/>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227" name="Google Shape;227;p32"/>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228" name="Google Shape;228;p32"/>
          <p:cNvPicPr preferRelativeResize="0"/>
          <p:nvPr/>
        </p:nvPicPr>
        <p:blipFill rotWithShape="1">
          <a:blip r:embed="rId3">
            <a:alphaModFix amt="25000"/>
          </a:blip>
          <a:srcRect b="0" l="0" r="0" t="0"/>
          <a:stretch/>
        </p:blipFill>
        <p:spPr>
          <a:xfrm>
            <a:off x="22105094" y="5830895"/>
            <a:ext cx="3232826" cy="10304880"/>
          </a:xfrm>
          <a:prstGeom prst="rect">
            <a:avLst/>
          </a:prstGeom>
          <a:noFill/>
          <a:ln>
            <a:noFill/>
          </a:ln>
        </p:spPr>
      </p:pic>
      <p:sp>
        <p:nvSpPr>
          <p:cNvPr id="229" name="Google Shape;229;p32"/>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pic>
        <p:nvPicPr>
          <p:cNvPr descr="Image" id="230" name="Google Shape;230;p32"/>
          <p:cNvPicPr preferRelativeResize="0"/>
          <p:nvPr/>
        </p:nvPicPr>
        <p:blipFill rotWithShape="1">
          <a:blip r:embed="rId3">
            <a:alphaModFix amt="33000"/>
          </a:blip>
          <a:srcRect b="0" l="0" r="0" t="0"/>
          <a:stretch/>
        </p:blipFill>
        <p:spPr>
          <a:xfrm rot="5177869">
            <a:off x="3629646" y="-5152441"/>
            <a:ext cx="3232826" cy="10304881"/>
          </a:xfrm>
          <a:prstGeom prst="rect">
            <a:avLst/>
          </a:prstGeom>
          <a:noFill/>
          <a:ln>
            <a:noFill/>
          </a:ln>
        </p:spPr>
      </p:pic>
      <p:pic>
        <p:nvPicPr>
          <p:cNvPr descr="Image" id="231" name="Google Shape;231;p32"/>
          <p:cNvPicPr preferRelativeResize="0"/>
          <p:nvPr/>
        </p:nvPicPr>
        <p:blipFill rotWithShape="1">
          <a:blip r:embed="rId3">
            <a:alphaModFix amt="33000"/>
          </a:blip>
          <a:srcRect b="0" l="0" r="0" t="0"/>
          <a:stretch/>
        </p:blipFill>
        <p:spPr>
          <a:xfrm>
            <a:off x="-1616413" y="5830895"/>
            <a:ext cx="3232826" cy="10304880"/>
          </a:xfrm>
          <a:prstGeom prst="rect">
            <a:avLst/>
          </a:prstGeom>
          <a:noFill/>
          <a:ln>
            <a:noFill/>
          </a:ln>
        </p:spPr>
      </p:pic>
      <p:sp>
        <p:nvSpPr>
          <p:cNvPr id="232" name="Google Shape;232;p32"/>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33" name="Google Shape;233;p32"/>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Yellow" showMasterSp="0">
  <p:cSld name="Thank You - Yellow">
    <p:spTree>
      <p:nvGrpSpPr>
        <p:cNvPr id="234" name="Shape 234"/>
        <p:cNvGrpSpPr/>
        <p:nvPr/>
      </p:nvGrpSpPr>
      <p:grpSpPr>
        <a:xfrm>
          <a:off x="0" y="0"/>
          <a:ext cx="0" cy="0"/>
          <a:chOff x="0" y="0"/>
          <a:chExt cx="0" cy="0"/>
        </a:xfrm>
      </p:grpSpPr>
      <p:sp>
        <p:nvSpPr>
          <p:cNvPr id="235" name="Google Shape;235;p33"/>
          <p:cNvSpPr/>
          <p:nvPr/>
        </p:nvSpPr>
        <p:spPr>
          <a:xfrm flipH="1">
            <a:off x="0" y="0"/>
            <a:ext cx="24384000"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36" name="Google Shape;236;p33"/>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237" name="Google Shape;237;p33"/>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38" name="Google Shape;238;p33"/>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239" name="Google Shape;239;p33"/>
          <p:cNvPicPr preferRelativeResize="0"/>
          <p:nvPr/>
        </p:nvPicPr>
        <p:blipFill rotWithShape="1">
          <a:blip r:embed="rId3">
            <a:alphaModFix amt="25000"/>
          </a:blip>
          <a:srcRect b="0" l="0" r="0" t="0"/>
          <a:stretch/>
        </p:blipFill>
        <p:spPr>
          <a:xfrm>
            <a:off x="22105094" y="5830895"/>
            <a:ext cx="3232826" cy="10304880"/>
          </a:xfrm>
          <a:prstGeom prst="rect">
            <a:avLst/>
          </a:prstGeom>
          <a:noFill/>
          <a:ln>
            <a:noFill/>
          </a:ln>
        </p:spPr>
      </p:pic>
      <p:pic>
        <p:nvPicPr>
          <p:cNvPr descr="Image" id="240" name="Google Shape;240;p33"/>
          <p:cNvPicPr preferRelativeResize="0"/>
          <p:nvPr/>
        </p:nvPicPr>
        <p:blipFill rotWithShape="1">
          <a:blip r:embed="rId3">
            <a:alphaModFix amt="33000"/>
          </a:blip>
          <a:srcRect b="0" l="0" r="0" t="0"/>
          <a:stretch/>
        </p:blipFill>
        <p:spPr>
          <a:xfrm rot="5177869">
            <a:off x="3629646" y="-5152441"/>
            <a:ext cx="3232826" cy="10304881"/>
          </a:xfrm>
          <a:prstGeom prst="rect">
            <a:avLst/>
          </a:prstGeom>
          <a:noFill/>
          <a:ln>
            <a:noFill/>
          </a:ln>
        </p:spPr>
      </p:pic>
      <p:pic>
        <p:nvPicPr>
          <p:cNvPr descr="Image" id="241" name="Google Shape;241;p33"/>
          <p:cNvPicPr preferRelativeResize="0"/>
          <p:nvPr/>
        </p:nvPicPr>
        <p:blipFill rotWithShape="1">
          <a:blip r:embed="rId3">
            <a:alphaModFix amt="33000"/>
          </a:blip>
          <a:srcRect b="0" l="0" r="0" t="0"/>
          <a:stretch/>
        </p:blipFill>
        <p:spPr>
          <a:xfrm>
            <a:off x="-1616413" y="5830895"/>
            <a:ext cx="3232826" cy="10304880"/>
          </a:xfrm>
          <a:prstGeom prst="rect">
            <a:avLst/>
          </a:prstGeom>
          <a:noFill/>
          <a:ln>
            <a:noFill/>
          </a:ln>
        </p:spPr>
      </p:pic>
      <p:sp>
        <p:nvSpPr>
          <p:cNvPr id="242" name="Google Shape;242;p33"/>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43" name="Google Shape;243;p33"/>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a:t>
            </a:r>
            <a:r>
              <a:rPr lang="en-US" sz="2000">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ingle Line- Purple copy 1" showMasterSp="0">
  <p:cSld name="Title Slide Single Line- Purple copy 1">
    <p:spTree>
      <p:nvGrpSpPr>
        <p:cNvPr id="244" name="Shape 244"/>
        <p:cNvGrpSpPr/>
        <p:nvPr/>
      </p:nvGrpSpPr>
      <p:grpSpPr>
        <a:xfrm>
          <a:off x="0" y="0"/>
          <a:ext cx="0" cy="0"/>
          <a:chOff x="0" y="0"/>
          <a:chExt cx="0" cy="0"/>
        </a:xfrm>
      </p:grpSpPr>
      <p:pic>
        <p:nvPicPr>
          <p:cNvPr id="245" name="Google Shape;245;p34"/>
          <p:cNvPicPr preferRelativeResize="0"/>
          <p:nvPr/>
        </p:nvPicPr>
        <p:blipFill>
          <a:blip r:embed="rId2">
            <a:alphaModFix/>
          </a:blip>
          <a:stretch>
            <a:fillRect/>
          </a:stretch>
        </p:blipFill>
        <p:spPr>
          <a:xfrm>
            <a:off x="-59475" y="-38100"/>
            <a:ext cx="24502939" cy="13792201"/>
          </a:xfrm>
          <a:prstGeom prst="rect">
            <a:avLst/>
          </a:prstGeom>
          <a:noFill/>
          <a:ln>
            <a:noFill/>
          </a:ln>
        </p:spPr>
      </p:pic>
      <p:sp>
        <p:nvSpPr>
          <p:cNvPr id="246" name="Google Shape;246;p34"/>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47" name="Google Shape;247;p34"/>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48" name="Google Shape;248;p34"/>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49" name="Google Shape;249;p34"/>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
        <p:nvSpPr>
          <p:cNvPr id="250" name="Google Shape;250;p34"/>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chemeClr val="lt1"/>
                </a:solidFill>
                <a:latin typeface="Poppins"/>
                <a:ea typeface="Poppins"/>
                <a:cs typeface="Poppins"/>
                <a:sym typeface="Poppins"/>
              </a:rPr>
              <a:t>midcamp.org</a:t>
            </a:r>
            <a:endParaRPr b="0" i="0" sz="1400" u="none" cap="none" strike="noStrike">
              <a:solidFill>
                <a:schemeClr val="lt1"/>
              </a:solidFill>
              <a:latin typeface="Arial"/>
              <a:ea typeface="Arial"/>
              <a:cs typeface="Arial"/>
              <a:sym typeface="Arial"/>
            </a:endParaRPr>
          </a:p>
        </p:txBody>
      </p:sp>
      <p:sp>
        <p:nvSpPr>
          <p:cNvPr id="251" name="Google Shape;251;p34"/>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252" name="Google Shape;252;p34"/>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Orange copy" showMasterSp="0">
  <p:cSld name="Section Title - Orange copy">
    <p:spTree>
      <p:nvGrpSpPr>
        <p:cNvPr id="253" name="Shape 253"/>
        <p:cNvGrpSpPr/>
        <p:nvPr/>
      </p:nvGrpSpPr>
      <p:grpSpPr>
        <a:xfrm>
          <a:off x="0" y="0"/>
          <a:ext cx="0" cy="0"/>
          <a:chOff x="0" y="0"/>
          <a:chExt cx="0" cy="0"/>
        </a:xfrm>
      </p:grpSpPr>
      <p:sp>
        <p:nvSpPr>
          <p:cNvPr id="254" name="Google Shape;254;p35"/>
          <p:cNvSpPr/>
          <p:nvPr/>
        </p:nvSpPr>
        <p:spPr>
          <a:xfrm>
            <a:off x="0" y="0"/>
            <a:ext cx="24384000"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55" name="Google Shape;255;p35"/>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pic>
        <p:nvPicPr>
          <p:cNvPr descr="Image" id="256" name="Google Shape;256;p35"/>
          <p:cNvPicPr preferRelativeResize="0"/>
          <p:nvPr/>
        </p:nvPicPr>
        <p:blipFill rotWithShape="1">
          <a:blip r:embed="rId3">
            <a:alphaModFix amt="33000"/>
          </a:blip>
          <a:srcRect b="0" l="0" r="0" t="0"/>
          <a:stretch/>
        </p:blipFill>
        <p:spPr>
          <a:xfrm rot="5688933">
            <a:off x="-5642123" y="9879427"/>
            <a:ext cx="10700046" cy="2724819"/>
          </a:xfrm>
          <a:prstGeom prst="rect">
            <a:avLst/>
          </a:prstGeom>
          <a:noFill/>
          <a:ln>
            <a:noFill/>
          </a:ln>
        </p:spPr>
      </p:pic>
      <p:pic>
        <p:nvPicPr>
          <p:cNvPr descr="Image" id="257" name="Google Shape;257;p35"/>
          <p:cNvPicPr preferRelativeResize="0"/>
          <p:nvPr/>
        </p:nvPicPr>
        <p:blipFill rotWithShape="1">
          <a:blip r:embed="rId3">
            <a:alphaModFix amt="33000"/>
          </a:blip>
          <a:srcRect b="0" l="0" r="0" t="0"/>
          <a:stretch/>
        </p:blipFill>
        <p:spPr>
          <a:xfrm rot="-313130">
            <a:off x="1007162" y="-1362410"/>
            <a:ext cx="10700046" cy="2724818"/>
          </a:xfrm>
          <a:prstGeom prst="rect">
            <a:avLst/>
          </a:prstGeom>
          <a:noFill/>
          <a:ln>
            <a:noFill/>
          </a:ln>
        </p:spPr>
      </p:pic>
      <p:sp>
        <p:nvSpPr>
          <p:cNvPr id="258" name="Google Shape;258;p35"/>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59" name="Google Shape;259;p35"/>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60" name="Google Shape;260;p35"/>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61" name="Google Shape;261;p35"/>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Purple copy 3" showMasterSp="0">
  <p:cSld name="Section Title - Purple copy 3">
    <p:spTree>
      <p:nvGrpSpPr>
        <p:cNvPr id="262" name="Shape 262"/>
        <p:cNvGrpSpPr/>
        <p:nvPr/>
      </p:nvGrpSpPr>
      <p:grpSpPr>
        <a:xfrm>
          <a:off x="0" y="0"/>
          <a:ext cx="0" cy="0"/>
          <a:chOff x="0" y="0"/>
          <a:chExt cx="0" cy="0"/>
        </a:xfrm>
      </p:grpSpPr>
      <p:sp>
        <p:nvSpPr>
          <p:cNvPr id="263" name="Google Shape;263;p36"/>
          <p:cNvSpPr/>
          <p:nvPr/>
        </p:nvSpPr>
        <p:spPr>
          <a:xfrm>
            <a:off x="0" y="0"/>
            <a:ext cx="24384000"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264" name="Google Shape;264;p36"/>
          <p:cNvPicPr preferRelativeResize="0"/>
          <p:nvPr/>
        </p:nvPicPr>
        <p:blipFill rotWithShape="1">
          <a:blip r:embed="rId2">
            <a:alphaModFix amt="33000"/>
          </a:blip>
          <a:srcRect b="0" l="0" r="0" t="0"/>
          <a:stretch/>
        </p:blipFill>
        <p:spPr>
          <a:xfrm rot="5688933">
            <a:off x="-5642123" y="9879427"/>
            <a:ext cx="10700046" cy="2724819"/>
          </a:xfrm>
          <a:prstGeom prst="rect">
            <a:avLst/>
          </a:prstGeom>
          <a:noFill/>
          <a:ln>
            <a:noFill/>
          </a:ln>
        </p:spPr>
      </p:pic>
      <p:pic>
        <p:nvPicPr>
          <p:cNvPr descr="Image" id="265" name="Google Shape;265;p36"/>
          <p:cNvPicPr preferRelativeResize="0"/>
          <p:nvPr/>
        </p:nvPicPr>
        <p:blipFill rotWithShape="1">
          <a:blip r:embed="rId2">
            <a:alphaModFix amt="33000"/>
          </a:blip>
          <a:srcRect b="0" l="0" r="0" t="0"/>
          <a:stretch/>
        </p:blipFill>
        <p:spPr>
          <a:xfrm rot="-313130">
            <a:off x="1007162" y="-1362410"/>
            <a:ext cx="10700046" cy="2724818"/>
          </a:xfrm>
          <a:prstGeom prst="rect">
            <a:avLst/>
          </a:prstGeom>
          <a:noFill/>
          <a:ln>
            <a:noFill/>
          </a:ln>
        </p:spPr>
      </p:pic>
      <p:sp>
        <p:nvSpPr>
          <p:cNvPr id="266" name="Google Shape;266;p36"/>
          <p:cNvSpPr txBox="1"/>
          <p:nvPr/>
        </p:nvSpPr>
        <p:spPr>
          <a:xfrm>
            <a:off x="23121528" y="12306300"/>
            <a:ext cx="126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267" name="Google Shape;267;p36"/>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68" name="Google Shape;268;p36"/>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69" name="Google Shape;269;p36"/>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70" name="Google Shape;270;p36"/>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a:t>
            </a:r>
            <a:r>
              <a:rPr lang="en-US" sz="2000">
                <a:solidFill>
                  <a:srgbClr val="FFFFFF"/>
                </a:solidFill>
                <a:latin typeface="Poppins"/>
                <a:ea typeface="Poppins"/>
                <a:cs typeface="Poppins"/>
                <a:sym typeface="Poppins"/>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Large Content" showMasterSp="0">
  <p:cSld name="Content Slide - Large Content">
    <p:spTree>
      <p:nvGrpSpPr>
        <p:cNvPr id="44" name="Shape 44"/>
        <p:cNvGrpSpPr/>
        <p:nvPr/>
      </p:nvGrpSpPr>
      <p:grpSpPr>
        <a:xfrm>
          <a:off x="0" y="0"/>
          <a:ext cx="0" cy="0"/>
          <a:chOff x="0" y="0"/>
          <a:chExt cx="0" cy="0"/>
        </a:xfrm>
      </p:grpSpPr>
      <p:sp>
        <p:nvSpPr>
          <p:cNvPr id="45" name="Google Shape;45;p5"/>
          <p:cNvSpPr txBox="1"/>
          <p:nvPr/>
        </p:nvSpPr>
        <p:spPr>
          <a:xfrm>
            <a:off x="22313808" y="12306300"/>
            <a:ext cx="12700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46" name="Google Shape;46;p5"/>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47" name="Google Shape;47;p5"/>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48" name="Google Shape;48;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5"/>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Title and Body" showMasterSp="0">
  <p:cSld name="Content Slide - Title and Body">
    <p:spTree>
      <p:nvGrpSpPr>
        <p:cNvPr id="50" name="Shape 50"/>
        <p:cNvGrpSpPr/>
        <p:nvPr/>
      </p:nvGrpSpPr>
      <p:grpSpPr>
        <a:xfrm>
          <a:off x="0" y="0"/>
          <a:ext cx="0" cy="0"/>
          <a:chOff x="0" y="0"/>
          <a:chExt cx="0" cy="0"/>
        </a:xfrm>
      </p:grpSpPr>
      <p:sp>
        <p:nvSpPr>
          <p:cNvPr id="51" name="Google Shape;51;p6"/>
          <p:cNvSpPr txBox="1"/>
          <p:nvPr/>
        </p:nvSpPr>
        <p:spPr>
          <a:xfrm>
            <a:off x="22313808" y="12306300"/>
            <a:ext cx="12700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52" name="Google Shape;52;p6"/>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53" name="Google Shape;53;p6"/>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 /*Midwest Drupal Camp*/ 202</a:t>
            </a:r>
            <a:r>
              <a:rPr lang="en-US" sz="2000">
                <a:solidFill>
                  <a:schemeClr val="dk1"/>
                </a:solidFill>
                <a:latin typeface="Poppins"/>
                <a:ea typeface="Poppins"/>
                <a:cs typeface="Poppins"/>
                <a:sym typeface="Poppins"/>
              </a:rPr>
              <a:t>3</a:t>
            </a:r>
            <a:endParaRPr b="0" i="0" sz="1400" u="none" cap="none" strike="noStrike">
              <a:solidFill>
                <a:schemeClr val="dk1"/>
              </a:solidFill>
              <a:latin typeface="Arial"/>
              <a:ea typeface="Arial"/>
              <a:cs typeface="Arial"/>
              <a:sym typeface="Arial"/>
            </a:endParaRPr>
          </a:p>
        </p:txBody>
      </p:sp>
      <p:sp>
        <p:nvSpPr>
          <p:cNvPr id="54" name="Google Shape;54;p6"/>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info@midcamp.org</a:t>
            </a:r>
            <a:endParaRPr b="0" i="0" sz="1400" u="none" cap="none" strike="noStrike">
              <a:solidFill>
                <a:schemeClr val="dk1"/>
              </a:solidFill>
              <a:latin typeface="Arial"/>
              <a:ea typeface="Arial"/>
              <a:cs typeface="Arial"/>
              <a:sym typeface="Arial"/>
            </a:endParaRPr>
          </a:p>
        </p:txBody>
      </p:sp>
      <p:sp>
        <p:nvSpPr>
          <p:cNvPr id="55" name="Google Shape;55;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1/3" showMasterSp="0">
  <p:cSld name="Content Slide - Photo 1/3">
    <p:spTree>
      <p:nvGrpSpPr>
        <p:cNvPr id="56" name="Shape 56"/>
        <p:cNvGrpSpPr/>
        <p:nvPr/>
      </p:nvGrpSpPr>
      <p:grpSpPr>
        <a:xfrm>
          <a:off x="0" y="0"/>
          <a:ext cx="0" cy="0"/>
          <a:chOff x="0" y="0"/>
          <a:chExt cx="0" cy="0"/>
        </a:xfrm>
      </p:grpSpPr>
      <p:sp>
        <p:nvSpPr>
          <p:cNvPr id="57" name="Google Shape;57;p7"/>
          <p:cNvSpPr txBox="1"/>
          <p:nvPr/>
        </p:nvSpPr>
        <p:spPr>
          <a:xfrm>
            <a:off x="1129663" y="12306300"/>
            <a:ext cx="174244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58" name="Google Shape;58;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1/4" showMasterSp="0">
  <p:cSld name="Content Slide - Photo 1/4">
    <p:spTree>
      <p:nvGrpSpPr>
        <p:cNvPr id="59" name="Shape 59"/>
        <p:cNvGrpSpPr/>
        <p:nvPr/>
      </p:nvGrpSpPr>
      <p:grpSpPr>
        <a:xfrm>
          <a:off x="0" y="0"/>
          <a:ext cx="0" cy="0"/>
          <a:chOff x="0" y="0"/>
          <a:chExt cx="0" cy="0"/>
        </a:xfrm>
      </p:grpSpPr>
      <p:sp>
        <p:nvSpPr>
          <p:cNvPr id="60" name="Google Shape;60;p8"/>
          <p:cNvSpPr txBox="1"/>
          <p:nvPr/>
        </p:nvSpPr>
        <p:spPr>
          <a:xfrm>
            <a:off x="1129663" y="12306300"/>
            <a:ext cx="174244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61" name="Google Shape;61;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2/3" showMasterSp="0">
  <p:cSld name="Content Slide - Photo 2/3">
    <p:spTree>
      <p:nvGrpSpPr>
        <p:cNvPr id="62" name="Shape 62"/>
        <p:cNvGrpSpPr/>
        <p:nvPr/>
      </p:nvGrpSpPr>
      <p:grpSpPr>
        <a:xfrm>
          <a:off x="0" y="0"/>
          <a:ext cx="0" cy="0"/>
          <a:chOff x="0" y="0"/>
          <a:chExt cx="0" cy="0"/>
        </a:xfrm>
      </p:grpSpPr>
      <p:sp>
        <p:nvSpPr>
          <p:cNvPr id="63" name="Google Shape;63;p9"/>
          <p:cNvSpPr txBox="1"/>
          <p:nvPr/>
        </p:nvSpPr>
        <p:spPr>
          <a:xfrm>
            <a:off x="1129663" y="12306300"/>
            <a:ext cx="174244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
        <p:nvSpPr>
          <p:cNvPr id="64" name="Google Shape;64;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Photo 2/3 copy" showMasterSp="0">
  <p:cSld name="Content Slide - Photo 2/3 copy">
    <p:spTree>
      <p:nvGrpSpPr>
        <p:cNvPr id="65" name="Shape 65"/>
        <p:cNvGrpSpPr/>
        <p:nvPr/>
      </p:nvGrpSpPr>
      <p:grpSpPr>
        <a:xfrm>
          <a:off x="0" y="0"/>
          <a:ext cx="0" cy="0"/>
          <a:chOff x="0" y="0"/>
          <a:chExt cx="0" cy="0"/>
        </a:xfrm>
      </p:grpSpPr>
      <p:sp>
        <p:nvSpPr>
          <p:cNvPr id="66" name="Google Shape;66;p10"/>
          <p:cNvSpPr txBox="1"/>
          <p:nvPr/>
        </p:nvSpPr>
        <p:spPr>
          <a:xfrm>
            <a:off x="9615043" y="12306300"/>
            <a:ext cx="5153915"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67" name="Google Shape;67;p10"/>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68" name="Google Shape;68;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69" name="Google Shape;69;p10"/>
          <p:cNvSpPr txBox="1"/>
          <p:nvPr/>
        </p:nvSpPr>
        <p:spPr>
          <a:xfrm>
            <a:off x="1129663" y="12306300"/>
            <a:ext cx="1742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chemeClr val="dk1"/>
                </a:solidFill>
                <a:latin typeface="Poppins"/>
                <a:ea typeface="Poppins"/>
                <a:cs typeface="Poppins"/>
                <a:sym typeface="Poppins"/>
              </a:rPr>
              <a:t>midcamp.org</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6" Type="http://schemas.openxmlformats.org/officeDocument/2006/relationships/slideLayout" Target="../slideLayouts/slideLayout23.xml"/><Relationship Id="rId18" Type="http://schemas.openxmlformats.org/officeDocument/2006/relationships/theme" Target="../theme/theme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78000" y="2298700"/>
            <a:ext cx="20828100" cy="4648200"/>
          </a:xfrm>
          <a:prstGeom prst="rect">
            <a:avLst/>
          </a:prstGeom>
          <a:noFill/>
          <a:ln>
            <a:noFill/>
          </a:ln>
        </p:spPr>
        <p:txBody>
          <a:bodyPr anchorCtr="0" anchor="b"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
        <p:nvSpPr>
          <p:cNvPr id="8" name="Google Shape;8;p1"/>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9" name="Google Shape;9;p1"/>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0" name="Google Shape;10;p1"/>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 name="Google Shape;11;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8" name="Shape 138"/>
        <p:cNvGrpSpPr/>
        <p:nvPr/>
      </p:nvGrpSpPr>
      <p:grpSpPr>
        <a:xfrm>
          <a:off x="0" y="0"/>
          <a:ext cx="0" cy="0"/>
          <a:chOff x="0" y="0"/>
          <a:chExt cx="0" cy="0"/>
        </a:xfrm>
      </p:grpSpPr>
      <p:sp>
        <p:nvSpPr>
          <p:cNvPr id="139" name="Google Shape;139;p19"/>
          <p:cNvSpPr txBox="1"/>
          <p:nvPr>
            <p:ph type="title"/>
          </p:nvPr>
        </p:nvSpPr>
        <p:spPr>
          <a:xfrm>
            <a:off x="1778000" y="2298700"/>
            <a:ext cx="20828100" cy="4648200"/>
          </a:xfrm>
          <a:prstGeom prst="rect">
            <a:avLst/>
          </a:prstGeom>
          <a:noFill/>
          <a:ln>
            <a:noFill/>
          </a:ln>
        </p:spPr>
        <p:txBody>
          <a:bodyPr anchorCtr="0" anchor="b"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140" name="Google Shape;140;p19"/>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
        <p:nvSpPr>
          <p:cNvPr id="141" name="Google Shape;141;p19"/>
          <p:cNvSpPr txBox="1"/>
          <p:nvPr/>
        </p:nvSpPr>
        <p:spPr>
          <a:xfrm>
            <a:off x="20742564" y="12306300"/>
            <a:ext cx="2505900" cy="355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42" name="Google Shape;142;p19"/>
          <p:cNvSpPr txBox="1"/>
          <p:nvPr/>
        </p:nvSpPr>
        <p:spPr>
          <a:xfrm>
            <a:off x="1133797" y="123063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43" name="Google Shape;143;p19"/>
          <p:cNvSpPr txBox="1"/>
          <p:nvPr>
            <p:ph idx="1" type="body"/>
          </p:nvPr>
        </p:nvSpPr>
        <p:spPr>
          <a:xfrm>
            <a:off x="1778000" y="7073900"/>
            <a:ext cx="20828100" cy="15876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4" name="Google Shape;144;p19"/>
          <p:cNvSpPr txBox="1"/>
          <p:nvPr>
            <p:ph idx="12" type="sldNum"/>
          </p:nvPr>
        </p:nvSpPr>
        <p:spPr>
          <a:xfrm>
            <a:off x="11959031" y="13081000"/>
            <a:ext cx="453300" cy="4611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www.braintraffic.com/insights/what-is-content-strategy" TargetMode="External"/><Relationship Id="rId4" Type="http://schemas.openxmlformats.org/officeDocument/2006/relationships/hyperlink" Target="https://alistapart.com/article/thedisciplineofcontentstrategy/" TargetMode="External"/><Relationship Id="rId5" Type="http://schemas.openxmlformats.org/officeDocument/2006/relationships/hyperlink" Target="https://boxesandarrows.com/content-strategy-the-philosophy-of-dat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braintraffic.com/insights/content-strategy-is-boring-and-thats-o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6.gif"/><Relationship Id="rId4" Type="http://schemas.openxmlformats.org/officeDocument/2006/relationships/image" Target="../media/image14.jpg"/><Relationship Id="rId5"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38.png"/><Relationship Id="rId4" Type="http://schemas.openxmlformats.org/officeDocument/2006/relationships/image" Target="../media/image28.png"/><Relationship Id="rId5"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36.png"/><Relationship Id="rId5"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40.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4.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15.png"/><Relationship Id="rId5" Type="http://schemas.openxmlformats.org/officeDocument/2006/relationships/image" Target="../media/image39.png"/><Relationship Id="rId6"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37"/>
          <p:cNvSpPr txBox="1"/>
          <p:nvPr/>
        </p:nvSpPr>
        <p:spPr>
          <a:xfrm>
            <a:off x="14504675" y="1140025"/>
            <a:ext cx="8743800" cy="41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chemeClr val="lt1"/>
              </a:buClr>
              <a:buSzPts val="2400"/>
              <a:buFont typeface="Poppins"/>
              <a:buNone/>
            </a:pPr>
            <a:r>
              <a:rPr b="1" lang="en-US" sz="2400">
                <a:solidFill>
                  <a:schemeClr val="dk1"/>
                </a:solidFill>
                <a:latin typeface="Poppins"/>
                <a:ea typeface="Poppins"/>
                <a:cs typeface="Poppins"/>
                <a:sym typeface="Poppins"/>
              </a:rPr>
              <a:t>Design End users / Content Admin</a:t>
            </a:r>
            <a:r>
              <a:rPr lang="en-US" sz="2400">
                <a:solidFill>
                  <a:schemeClr val="dk1"/>
                </a:solidFill>
                <a:latin typeface="Poppins"/>
                <a:ea typeface="Poppins"/>
                <a:cs typeface="Poppins"/>
                <a:sym typeface="Poppins"/>
              </a:rPr>
              <a:t> | April 26, 2023</a:t>
            </a:r>
            <a:endParaRPr>
              <a:solidFill>
                <a:schemeClr val="dk1"/>
              </a:solidFill>
            </a:endParaRPr>
          </a:p>
          <a:p>
            <a:pPr indent="0" lvl="0" marL="0" marR="0" rtl="0" algn="r">
              <a:lnSpc>
                <a:spcPct val="100000"/>
              </a:lnSpc>
              <a:spcBef>
                <a:spcPts val="0"/>
              </a:spcBef>
              <a:spcAft>
                <a:spcPts val="0"/>
              </a:spcAft>
              <a:buClr>
                <a:srgbClr val="FFFFFF"/>
              </a:buClr>
              <a:buSzPts val="2400"/>
              <a:buFont typeface="Poppins"/>
              <a:buNone/>
            </a:pPr>
            <a:r>
              <a:t/>
            </a:r>
            <a:endParaRPr b="1" sz="2400">
              <a:solidFill>
                <a:srgbClr val="652966"/>
              </a:solidFill>
              <a:latin typeface="Poppins"/>
              <a:ea typeface="Poppins"/>
              <a:cs typeface="Poppins"/>
              <a:sym typeface="Poppins"/>
            </a:endParaRPr>
          </a:p>
        </p:txBody>
      </p:sp>
      <p:sp>
        <p:nvSpPr>
          <p:cNvPr id="276" name="Google Shape;276;p37"/>
          <p:cNvSpPr txBox="1"/>
          <p:nvPr/>
        </p:nvSpPr>
        <p:spPr>
          <a:xfrm>
            <a:off x="5373525" y="2043200"/>
            <a:ext cx="17989800" cy="5809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66BDFF"/>
              </a:buClr>
              <a:buSzPts val="10000"/>
              <a:buFont typeface="Averia Serif Libre"/>
              <a:buNone/>
            </a:pPr>
            <a:r>
              <a:rPr b="1" lang="en-US" sz="10000">
                <a:solidFill>
                  <a:schemeClr val="lt1"/>
                </a:solidFill>
                <a:latin typeface="Averia Serif Libre"/>
                <a:ea typeface="Averia Serif Libre"/>
                <a:cs typeface="Averia Serif Libre"/>
                <a:sym typeface="Averia Serif Libre"/>
              </a:rPr>
              <a:t>CONTENT</a:t>
            </a:r>
            <a:r>
              <a:rPr b="1" lang="en-US" sz="10000">
                <a:solidFill>
                  <a:schemeClr val="dk1"/>
                </a:solidFill>
                <a:latin typeface="Averia Serif Libre"/>
                <a:ea typeface="Averia Serif Libre"/>
                <a:cs typeface="Averia Serif Libre"/>
                <a:sym typeface="Averia Serif Libre"/>
              </a:rPr>
              <a:t>-FIRST DESIGN</a:t>
            </a:r>
            <a:endParaRPr b="1" sz="10000">
              <a:solidFill>
                <a:schemeClr val="dk1"/>
              </a:solidFill>
              <a:latin typeface="Averia Serif Libre"/>
              <a:ea typeface="Averia Serif Libre"/>
              <a:cs typeface="Averia Serif Libre"/>
              <a:sym typeface="Averia Serif Libre"/>
            </a:endParaRPr>
          </a:p>
          <a:p>
            <a:pPr indent="0" lvl="0" marL="0" marR="0" rtl="0" algn="r">
              <a:lnSpc>
                <a:spcPct val="100000"/>
              </a:lnSpc>
              <a:spcBef>
                <a:spcPts val="0"/>
              </a:spcBef>
              <a:spcAft>
                <a:spcPts val="0"/>
              </a:spcAft>
              <a:buClr>
                <a:srgbClr val="66BDFF"/>
              </a:buClr>
              <a:buSzPts val="10000"/>
              <a:buFont typeface="Averia Serif Libre"/>
              <a:buNone/>
            </a:pPr>
            <a:r>
              <a:rPr b="1" lang="en-US" sz="10000">
                <a:solidFill>
                  <a:schemeClr val="lt1"/>
                </a:solidFill>
                <a:latin typeface="Averia Serif Libre"/>
                <a:ea typeface="Averia Serif Libre"/>
                <a:cs typeface="Averia Serif Libre"/>
                <a:sym typeface="Averia Serif Libre"/>
              </a:rPr>
              <a:t>How to m</a:t>
            </a:r>
            <a:r>
              <a:rPr b="1" lang="en-US" sz="10000">
                <a:solidFill>
                  <a:schemeClr val="dk1"/>
                </a:solidFill>
                <a:latin typeface="Averia Serif Libre"/>
                <a:ea typeface="Averia Serif Libre"/>
                <a:cs typeface="Averia Serif Libre"/>
                <a:sym typeface="Averia Serif Libre"/>
              </a:rPr>
              <a:t>ake sure your site </a:t>
            </a:r>
            <a:r>
              <a:rPr b="1" lang="en-US" sz="10000">
                <a:solidFill>
                  <a:schemeClr val="lt1"/>
                </a:solidFill>
                <a:latin typeface="Averia Serif Libre"/>
                <a:ea typeface="Averia Serif Libre"/>
                <a:cs typeface="Averia Serif Libre"/>
                <a:sym typeface="Averia Serif Libre"/>
              </a:rPr>
              <a:t>live</a:t>
            </a:r>
            <a:r>
              <a:rPr b="1" lang="en-US" sz="10000">
                <a:solidFill>
                  <a:schemeClr val="dk1"/>
                </a:solidFill>
                <a:latin typeface="Averia Serif Libre"/>
                <a:ea typeface="Averia Serif Libre"/>
                <a:cs typeface="Averia Serif Libre"/>
                <a:sym typeface="Averia Serif Libre"/>
              </a:rPr>
              <a:t>s up to expectations</a:t>
            </a:r>
            <a:endParaRPr b="0" i="0" sz="1400" u="none" cap="none" strike="noStrike">
              <a:solidFill>
                <a:schemeClr val="dk1"/>
              </a:solidFill>
              <a:latin typeface="Arial"/>
              <a:ea typeface="Arial"/>
              <a:cs typeface="Arial"/>
              <a:sym typeface="Arial"/>
            </a:endParaRPr>
          </a:p>
        </p:txBody>
      </p:sp>
      <p:sp>
        <p:nvSpPr>
          <p:cNvPr id="277" name="Google Shape;277;p37"/>
          <p:cNvSpPr txBox="1"/>
          <p:nvPr/>
        </p:nvSpPr>
        <p:spPr>
          <a:xfrm>
            <a:off x="11279350" y="8074050"/>
            <a:ext cx="12403800" cy="2909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4800">
                <a:latin typeface="Poppins"/>
                <a:ea typeface="Poppins"/>
                <a:cs typeface="Poppins"/>
                <a:sym typeface="Poppins"/>
              </a:rPr>
              <a:t>Adrienne Smith</a:t>
            </a:r>
            <a:endParaRPr b="1" sz="4800">
              <a:latin typeface="Poppins"/>
              <a:ea typeface="Poppins"/>
              <a:cs typeface="Poppins"/>
              <a:sym typeface="Poppins"/>
            </a:endParaRPr>
          </a:p>
          <a:p>
            <a:pPr indent="0" lvl="0" marL="0" rtl="0" algn="r">
              <a:spcBef>
                <a:spcPts val="0"/>
              </a:spcBef>
              <a:spcAft>
                <a:spcPts val="0"/>
              </a:spcAft>
              <a:buNone/>
            </a:pPr>
            <a:r>
              <a:t/>
            </a:r>
            <a:endParaRPr b="1" sz="2200">
              <a:latin typeface="Poppins"/>
              <a:ea typeface="Poppins"/>
              <a:cs typeface="Poppins"/>
              <a:sym typeface="Poppins"/>
            </a:endParaRPr>
          </a:p>
          <a:p>
            <a:pPr indent="0" lvl="0" marL="0" rtl="0" algn="r">
              <a:spcBef>
                <a:spcPts val="0"/>
              </a:spcBef>
              <a:spcAft>
                <a:spcPts val="0"/>
              </a:spcAft>
              <a:buNone/>
            </a:pPr>
            <a:r>
              <a:rPr lang="en-US" sz="4800">
                <a:latin typeface="Poppins"/>
                <a:ea typeface="Poppins"/>
                <a:cs typeface="Poppins"/>
                <a:sym typeface="Poppins"/>
              </a:rPr>
              <a:t>Senior Digital Strategist</a:t>
            </a:r>
            <a:endParaRPr sz="4800">
              <a:latin typeface="Poppins"/>
              <a:ea typeface="Poppins"/>
              <a:cs typeface="Poppins"/>
              <a:sym typeface="Poppins"/>
            </a:endParaRPr>
          </a:p>
          <a:p>
            <a:pPr indent="0" lvl="0" marL="0" rtl="0" algn="r">
              <a:spcBef>
                <a:spcPts val="0"/>
              </a:spcBef>
              <a:spcAft>
                <a:spcPts val="0"/>
              </a:spcAft>
              <a:buNone/>
            </a:pPr>
            <a:r>
              <a:t/>
            </a:r>
            <a:endParaRPr sz="2200">
              <a:latin typeface="Poppins"/>
              <a:ea typeface="Poppins"/>
              <a:cs typeface="Poppins"/>
              <a:sym typeface="Poppins"/>
            </a:endParaRPr>
          </a:p>
          <a:p>
            <a:pPr indent="0" lvl="0" marL="0" rtl="0" algn="r">
              <a:spcBef>
                <a:spcPts val="0"/>
              </a:spcBef>
              <a:spcAft>
                <a:spcPts val="0"/>
              </a:spcAft>
              <a:buNone/>
            </a:pPr>
            <a:r>
              <a:rPr lang="en-US" sz="3700">
                <a:latin typeface="Poppins"/>
                <a:ea typeface="Poppins"/>
                <a:cs typeface="Poppins"/>
                <a:sym typeface="Poppins"/>
              </a:rPr>
              <a:t>linkedin.com/in/adrienne-julie/ </a:t>
            </a:r>
            <a:endParaRPr sz="3700">
              <a:latin typeface="Poppins"/>
              <a:ea typeface="Poppins"/>
              <a:cs typeface="Poppins"/>
              <a:sym typeface="Poppins"/>
            </a:endParaRPr>
          </a:p>
        </p:txBody>
      </p:sp>
      <p:pic>
        <p:nvPicPr>
          <p:cNvPr id="278" name="Google Shape;278;p37"/>
          <p:cNvPicPr preferRelativeResize="0"/>
          <p:nvPr/>
        </p:nvPicPr>
        <p:blipFill>
          <a:blip r:embed="rId4">
            <a:alphaModFix/>
          </a:blip>
          <a:stretch>
            <a:fillRect/>
          </a:stretch>
        </p:blipFill>
        <p:spPr>
          <a:xfrm>
            <a:off x="15634813" y="11661400"/>
            <a:ext cx="4076101" cy="9979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6"/>
          <p:cNvSpPr txBox="1"/>
          <p:nvPr/>
        </p:nvSpPr>
        <p:spPr>
          <a:xfrm>
            <a:off x="3729525" y="4037125"/>
            <a:ext cx="17106600" cy="62133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Clr>
                <a:schemeClr val="dk1"/>
              </a:buClr>
              <a:buSzPts val="1100"/>
              <a:buFont typeface="Arial"/>
              <a:buNone/>
            </a:pPr>
            <a:r>
              <a:rPr lang="en-US" sz="5000">
                <a:solidFill>
                  <a:schemeClr val="dk1"/>
                </a:solidFill>
                <a:latin typeface="Poppins"/>
                <a:ea typeface="Poppins"/>
                <a:cs typeface="Poppins"/>
                <a:sym typeface="Poppins"/>
              </a:rPr>
              <a:t>How could we organize content to improve task completion?</a:t>
            </a:r>
            <a:endParaRPr sz="5000">
              <a:solidFill>
                <a:schemeClr val="dk1"/>
              </a:solidFill>
              <a:latin typeface="Poppins"/>
              <a:ea typeface="Poppins"/>
              <a:cs typeface="Poppins"/>
              <a:sym typeface="Poppins"/>
            </a:endParaRPr>
          </a:p>
          <a:p>
            <a:pPr indent="0" lvl="0" marL="0" rtl="0" algn="ctr">
              <a:lnSpc>
                <a:spcPct val="130000"/>
              </a:lnSpc>
              <a:spcBef>
                <a:spcPts val="1000"/>
              </a:spcBef>
              <a:spcAft>
                <a:spcPts val="0"/>
              </a:spcAft>
              <a:buClr>
                <a:schemeClr val="dk1"/>
              </a:buClr>
              <a:buSzPts val="1100"/>
              <a:buFont typeface="Arial"/>
              <a:buNone/>
            </a:pPr>
            <a:r>
              <a:rPr lang="en-US" sz="5000">
                <a:solidFill>
                  <a:schemeClr val="dk1"/>
                </a:solidFill>
                <a:latin typeface="Poppins"/>
                <a:ea typeface="Poppins"/>
                <a:cs typeface="Poppins"/>
                <a:sym typeface="Poppins"/>
              </a:rPr>
              <a:t>How could we enhance the user experience to support objectives?</a:t>
            </a:r>
            <a:endParaRPr sz="5000">
              <a:solidFill>
                <a:schemeClr val="dk1"/>
              </a:solidFill>
              <a:latin typeface="Poppins"/>
              <a:ea typeface="Poppins"/>
              <a:cs typeface="Poppins"/>
              <a:sym typeface="Poppins"/>
            </a:endParaRPr>
          </a:p>
          <a:p>
            <a:pPr indent="0" lvl="0" marL="0" rtl="0" algn="ctr">
              <a:lnSpc>
                <a:spcPct val="130000"/>
              </a:lnSpc>
              <a:spcBef>
                <a:spcPts val="1000"/>
              </a:spcBef>
              <a:spcAft>
                <a:spcPts val="1000"/>
              </a:spcAft>
              <a:buNone/>
            </a:pPr>
            <a:r>
              <a:rPr lang="en-US" sz="5000">
                <a:solidFill>
                  <a:schemeClr val="dk1"/>
                </a:solidFill>
                <a:latin typeface="Poppins"/>
                <a:ea typeface="Poppins"/>
                <a:cs typeface="Poppins"/>
                <a:sym typeface="Poppins"/>
              </a:rPr>
              <a:t>What visual design or editorial voice best manifests our brand and speaks to our users?</a:t>
            </a:r>
            <a:endParaRPr sz="5000">
              <a:solidFill>
                <a:schemeClr val="dk1"/>
              </a:solidFill>
              <a:latin typeface="Poppins"/>
              <a:ea typeface="Poppins"/>
              <a:cs typeface="Poppins"/>
              <a:sym typeface="Poppins"/>
            </a:endParaRPr>
          </a:p>
        </p:txBody>
      </p:sp>
      <p:sp>
        <p:nvSpPr>
          <p:cNvPr id="350" name="Google Shape;350;p46"/>
          <p:cNvSpPr txBox="1"/>
          <p:nvPr/>
        </p:nvSpPr>
        <p:spPr>
          <a:xfrm>
            <a:off x="4025925"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Design &amp; Test</a:t>
            </a:r>
            <a:endParaRPr b="0" sz="1400" u="none" cap="none" strike="noStrike">
              <a:solidFill>
                <a:schemeClr val="dk1"/>
              </a:solidFill>
              <a:latin typeface="Arial"/>
              <a:ea typeface="Arial"/>
              <a:cs typeface="Arial"/>
              <a:sym typeface="Arial"/>
            </a:endParaRPr>
          </a:p>
        </p:txBody>
      </p:sp>
      <p:sp>
        <p:nvSpPr>
          <p:cNvPr id="351" name="Google Shape;351;p46"/>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7"/>
          <p:cNvSpPr txBox="1"/>
          <p:nvPr/>
        </p:nvSpPr>
        <p:spPr>
          <a:xfrm>
            <a:off x="3571338" y="1470050"/>
            <a:ext cx="172413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Operationalize</a:t>
            </a:r>
            <a:endParaRPr b="0" sz="1400" u="none" cap="none" strike="noStrike">
              <a:solidFill>
                <a:schemeClr val="dk1"/>
              </a:solidFill>
              <a:latin typeface="Arial"/>
              <a:ea typeface="Arial"/>
              <a:cs typeface="Arial"/>
              <a:sym typeface="Arial"/>
            </a:endParaRPr>
          </a:p>
        </p:txBody>
      </p:sp>
      <p:sp>
        <p:nvSpPr>
          <p:cNvPr id="357" name="Google Shape;357;p47"/>
          <p:cNvSpPr txBox="1"/>
          <p:nvPr/>
        </p:nvSpPr>
        <p:spPr>
          <a:xfrm>
            <a:off x="3068550" y="4847950"/>
            <a:ext cx="18246900" cy="459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6500">
                <a:latin typeface="Poppins"/>
                <a:ea typeface="Poppins"/>
                <a:cs typeface="Poppins"/>
                <a:sym typeface="Poppins"/>
              </a:rPr>
              <a:t>flesh out the tested concepts, seeing how they all work together</a:t>
            </a:r>
            <a:endParaRPr sz="65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1600"/>
              </a:spcAft>
              <a:buNone/>
            </a:pPr>
            <a:r>
              <a:t/>
            </a:r>
            <a:endParaRPr sz="7300">
              <a:latin typeface="Poppins"/>
              <a:ea typeface="Poppins"/>
              <a:cs typeface="Poppins"/>
              <a:sym typeface="Poppins"/>
            </a:endParaRPr>
          </a:p>
        </p:txBody>
      </p:sp>
      <p:sp>
        <p:nvSpPr>
          <p:cNvPr id="358" name="Google Shape;358;p47"/>
          <p:cNvSpPr/>
          <p:nvPr/>
        </p:nvSpPr>
        <p:spPr>
          <a:xfrm>
            <a:off x="585800" y="602863"/>
            <a:ext cx="1439700" cy="1291500"/>
          </a:xfrm>
          <a:prstGeom prst="ellipse">
            <a:avLst/>
          </a:prstGeom>
          <a:solidFill>
            <a:srgbClr val="75B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8"/>
          <p:cNvSpPr txBox="1"/>
          <p:nvPr/>
        </p:nvSpPr>
        <p:spPr>
          <a:xfrm>
            <a:off x="3571338" y="1470050"/>
            <a:ext cx="172413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Operationalize</a:t>
            </a:r>
            <a:endParaRPr b="0" sz="1400" u="none" cap="none" strike="noStrike">
              <a:solidFill>
                <a:schemeClr val="dk1"/>
              </a:solidFill>
              <a:latin typeface="Arial"/>
              <a:ea typeface="Arial"/>
              <a:cs typeface="Arial"/>
              <a:sym typeface="Arial"/>
            </a:endParaRPr>
          </a:p>
        </p:txBody>
      </p:sp>
      <p:sp>
        <p:nvSpPr>
          <p:cNvPr id="364" name="Google Shape;364;p48"/>
          <p:cNvSpPr txBox="1"/>
          <p:nvPr/>
        </p:nvSpPr>
        <p:spPr>
          <a:xfrm>
            <a:off x="3068550" y="4847950"/>
            <a:ext cx="18246900" cy="459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6500">
                <a:latin typeface="Poppins"/>
                <a:ea typeface="Poppins"/>
                <a:cs typeface="Poppins"/>
                <a:sym typeface="Poppins"/>
              </a:rPr>
              <a:t>What is the status of everything we have to do? What do we </a:t>
            </a:r>
            <a:r>
              <a:rPr lang="en-US" sz="6500">
                <a:latin typeface="Poppins"/>
                <a:ea typeface="Poppins"/>
                <a:cs typeface="Poppins"/>
                <a:sym typeface="Poppins"/>
              </a:rPr>
              <a:t>have</a:t>
            </a:r>
            <a:r>
              <a:rPr lang="en-US" sz="6500">
                <a:latin typeface="Poppins"/>
                <a:ea typeface="Poppins"/>
                <a:cs typeface="Poppins"/>
                <a:sym typeface="Poppins"/>
              </a:rPr>
              <a:t> left?</a:t>
            </a:r>
            <a:endParaRPr sz="6500">
              <a:latin typeface="Poppins"/>
              <a:ea typeface="Poppins"/>
              <a:cs typeface="Poppins"/>
              <a:sym typeface="Poppins"/>
            </a:endParaRPr>
          </a:p>
          <a:p>
            <a:pPr indent="0" lvl="0" marL="0" rtl="0" algn="l">
              <a:spcBef>
                <a:spcPts val="1600"/>
              </a:spcBef>
              <a:spcAft>
                <a:spcPts val="0"/>
              </a:spcAft>
              <a:buNone/>
            </a:pPr>
            <a:r>
              <a:t/>
            </a:r>
            <a:endParaRPr sz="65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1600"/>
              </a:spcAft>
              <a:buNone/>
            </a:pPr>
            <a:r>
              <a:t/>
            </a:r>
            <a:endParaRPr sz="7300">
              <a:latin typeface="Poppins"/>
              <a:ea typeface="Poppins"/>
              <a:cs typeface="Poppins"/>
              <a:sym typeface="Poppins"/>
            </a:endParaRPr>
          </a:p>
        </p:txBody>
      </p:sp>
      <p:sp>
        <p:nvSpPr>
          <p:cNvPr id="365" name="Google Shape;365;p48"/>
          <p:cNvSpPr/>
          <p:nvPr/>
        </p:nvSpPr>
        <p:spPr>
          <a:xfrm>
            <a:off x="585800" y="602863"/>
            <a:ext cx="1439700" cy="1291500"/>
          </a:xfrm>
          <a:prstGeom prst="ellipse">
            <a:avLst/>
          </a:prstGeom>
          <a:solidFill>
            <a:srgbClr val="75B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9"/>
          <p:cNvSpPr txBox="1"/>
          <p:nvPr/>
        </p:nvSpPr>
        <p:spPr>
          <a:xfrm>
            <a:off x="3571338" y="1470050"/>
            <a:ext cx="172413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Govern</a:t>
            </a:r>
            <a:endParaRPr b="0" sz="1400" u="none" cap="none" strike="noStrike">
              <a:solidFill>
                <a:schemeClr val="dk1"/>
              </a:solidFill>
              <a:latin typeface="Arial"/>
              <a:ea typeface="Arial"/>
              <a:cs typeface="Arial"/>
              <a:sym typeface="Arial"/>
            </a:endParaRPr>
          </a:p>
        </p:txBody>
      </p:sp>
      <p:sp>
        <p:nvSpPr>
          <p:cNvPr id="371" name="Google Shape;371;p49"/>
          <p:cNvSpPr txBox="1"/>
          <p:nvPr/>
        </p:nvSpPr>
        <p:spPr>
          <a:xfrm>
            <a:off x="3068550" y="4847950"/>
            <a:ext cx="18246900" cy="459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6500">
                <a:latin typeface="Poppins"/>
                <a:ea typeface="Poppins"/>
                <a:cs typeface="Poppins"/>
                <a:sym typeface="Poppins"/>
              </a:rPr>
              <a:t>continuously maintain your product, adjusting according to performance, outcomes &amp; accomplishment of objectives</a:t>
            </a:r>
            <a:endParaRPr sz="65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1600"/>
              </a:spcAft>
              <a:buNone/>
            </a:pPr>
            <a:r>
              <a:t/>
            </a:r>
            <a:endParaRPr sz="7300">
              <a:latin typeface="Poppins"/>
              <a:ea typeface="Poppins"/>
              <a:cs typeface="Poppins"/>
              <a:sym typeface="Poppins"/>
            </a:endParaRPr>
          </a:p>
        </p:txBody>
      </p:sp>
      <p:sp>
        <p:nvSpPr>
          <p:cNvPr id="372" name="Google Shape;372;p49"/>
          <p:cNvSpPr/>
          <p:nvPr/>
        </p:nvSpPr>
        <p:spPr>
          <a:xfrm>
            <a:off x="585800" y="602863"/>
            <a:ext cx="1439700" cy="12915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0"/>
          <p:cNvSpPr txBox="1"/>
          <p:nvPr/>
        </p:nvSpPr>
        <p:spPr>
          <a:xfrm>
            <a:off x="3571338" y="1470050"/>
            <a:ext cx="172413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Govern</a:t>
            </a:r>
            <a:endParaRPr b="0" sz="1400" u="none" cap="none" strike="noStrike">
              <a:solidFill>
                <a:schemeClr val="dk1"/>
              </a:solidFill>
              <a:latin typeface="Arial"/>
              <a:ea typeface="Arial"/>
              <a:cs typeface="Arial"/>
              <a:sym typeface="Arial"/>
            </a:endParaRPr>
          </a:p>
        </p:txBody>
      </p:sp>
      <p:sp>
        <p:nvSpPr>
          <p:cNvPr id="378" name="Google Shape;378;p50"/>
          <p:cNvSpPr txBox="1"/>
          <p:nvPr/>
        </p:nvSpPr>
        <p:spPr>
          <a:xfrm>
            <a:off x="3068550" y="4847950"/>
            <a:ext cx="18246900" cy="459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6500">
                <a:latin typeface="Poppins"/>
                <a:ea typeface="Poppins"/>
                <a:cs typeface="Poppins"/>
                <a:sym typeface="Poppins"/>
              </a:rPr>
              <a:t>Post-launch, who will do what, when to ensure that the site is continuously meeting business goals and user needs?</a:t>
            </a:r>
            <a:endParaRPr sz="65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0"/>
              </a:spcAft>
              <a:buNone/>
            </a:pPr>
            <a:r>
              <a:t/>
            </a:r>
            <a:endParaRPr sz="7300">
              <a:latin typeface="Poppins"/>
              <a:ea typeface="Poppins"/>
              <a:cs typeface="Poppins"/>
              <a:sym typeface="Poppins"/>
            </a:endParaRPr>
          </a:p>
          <a:p>
            <a:pPr indent="0" lvl="0" marL="0" rtl="0" algn="ctr">
              <a:spcBef>
                <a:spcPts val="1600"/>
              </a:spcBef>
              <a:spcAft>
                <a:spcPts val="1600"/>
              </a:spcAft>
              <a:buNone/>
            </a:pPr>
            <a:r>
              <a:t/>
            </a:r>
            <a:endParaRPr sz="7300">
              <a:latin typeface="Poppins"/>
              <a:ea typeface="Poppins"/>
              <a:cs typeface="Poppins"/>
              <a:sym typeface="Poppins"/>
            </a:endParaRPr>
          </a:p>
        </p:txBody>
      </p:sp>
      <p:sp>
        <p:nvSpPr>
          <p:cNvPr id="379" name="Google Shape;379;p50"/>
          <p:cNvSpPr/>
          <p:nvPr/>
        </p:nvSpPr>
        <p:spPr>
          <a:xfrm>
            <a:off x="585800" y="602863"/>
            <a:ext cx="1439700" cy="12915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1"/>
          <p:cNvSpPr txBox="1"/>
          <p:nvPr/>
        </p:nvSpPr>
        <p:spPr>
          <a:xfrm>
            <a:off x="2270850" y="4590900"/>
            <a:ext cx="19842300" cy="4534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lt1"/>
              </a:buClr>
              <a:buSzPts val="10000"/>
              <a:buFont typeface="Averia Serif Libre"/>
              <a:buNone/>
            </a:pPr>
            <a:r>
              <a:rPr b="1" lang="en-US" sz="10000">
                <a:solidFill>
                  <a:schemeClr val="lt1"/>
                </a:solidFill>
                <a:latin typeface="Averia Serif Libre"/>
                <a:ea typeface="Averia Serif Libre"/>
                <a:cs typeface="Averia Serif Libre"/>
                <a:sym typeface="Averia Serif Libre"/>
              </a:rPr>
              <a:t>ADDING CONTENT STRATEGY </a:t>
            </a:r>
            <a:endParaRPr b="1" sz="10000">
              <a:solidFill>
                <a:schemeClr val="lt1"/>
              </a:solidFill>
              <a:latin typeface="Averia Serif Libre"/>
              <a:ea typeface="Averia Serif Libre"/>
              <a:cs typeface="Averia Serif Libre"/>
              <a:sym typeface="Averia Serif Libre"/>
            </a:endParaRPr>
          </a:p>
          <a:p>
            <a:pPr indent="0" lvl="0" marL="0" rtl="0" algn="ctr">
              <a:spcBef>
                <a:spcPts val="0"/>
              </a:spcBef>
              <a:spcAft>
                <a:spcPts val="0"/>
              </a:spcAft>
              <a:buClr>
                <a:schemeClr val="lt1"/>
              </a:buClr>
              <a:buSzPts val="10000"/>
              <a:buFont typeface="Averia Serif Libre"/>
              <a:buNone/>
            </a:pPr>
            <a:r>
              <a:rPr b="1" lang="en-US" sz="6100">
                <a:solidFill>
                  <a:schemeClr val="lt1"/>
                </a:solidFill>
                <a:latin typeface="Averia Serif Libre"/>
                <a:ea typeface="Averia Serif Libre"/>
                <a:cs typeface="Averia Serif Libre"/>
                <a:sym typeface="Averia Serif Libre"/>
              </a:rPr>
              <a:t>WHAT </a:t>
            </a:r>
            <a:r>
              <a:rPr b="1" i="1" lang="en-US" sz="6100">
                <a:solidFill>
                  <a:schemeClr val="lt1"/>
                </a:solidFill>
                <a:latin typeface="Averia Serif Libre"/>
                <a:ea typeface="Averia Serif Libre"/>
                <a:cs typeface="Averia Serif Libre"/>
                <a:sym typeface="Averia Serif Libre"/>
              </a:rPr>
              <a:t>IS </a:t>
            </a:r>
            <a:r>
              <a:rPr b="1" lang="en-US" sz="6100">
                <a:solidFill>
                  <a:schemeClr val="lt1"/>
                </a:solidFill>
                <a:latin typeface="Averia Serif Libre"/>
                <a:ea typeface="Averia Serif Libre"/>
                <a:cs typeface="Averia Serif Libre"/>
                <a:sym typeface="Averia Serif Libre"/>
              </a:rPr>
              <a:t>CONTENT STRATEGY, ANYWAYS?</a:t>
            </a:r>
            <a:endParaRPr b="1" sz="6100">
              <a:solidFill>
                <a:srgbClr val="FFFFFF"/>
              </a:solidFill>
              <a:latin typeface="Averia Serif Libre"/>
              <a:ea typeface="Averia Serif Libre"/>
              <a:cs typeface="Averia Serif Libre"/>
              <a:sym typeface="Averia Serif Libr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2"/>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Strategy: What</a:t>
            </a:r>
            <a:endParaRPr b="0" sz="1400" u="none" cap="none" strike="noStrike">
              <a:solidFill>
                <a:schemeClr val="dk1"/>
              </a:solidFill>
              <a:latin typeface="Arial"/>
              <a:ea typeface="Arial"/>
              <a:cs typeface="Arial"/>
              <a:sym typeface="Arial"/>
            </a:endParaRPr>
          </a:p>
        </p:txBody>
      </p:sp>
      <p:sp>
        <p:nvSpPr>
          <p:cNvPr id="390" name="Google Shape;390;p52"/>
          <p:cNvSpPr txBox="1"/>
          <p:nvPr/>
        </p:nvSpPr>
        <p:spPr>
          <a:xfrm>
            <a:off x="1417900" y="4367925"/>
            <a:ext cx="6668400" cy="3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700">
                <a:solidFill>
                  <a:schemeClr val="dk1"/>
                </a:solidFill>
                <a:latin typeface="Poppins"/>
                <a:ea typeface="Poppins"/>
                <a:cs typeface="Poppins"/>
                <a:sym typeface="Poppins"/>
              </a:rPr>
              <a:t>“</a:t>
            </a:r>
            <a:r>
              <a:rPr b="1" lang="en-US" sz="4700">
                <a:solidFill>
                  <a:schemeClr val="dk1"/>
                </a:solidFill>
                <a:latin typeface="Poppins"/>
                <a:ea typeface="Poppins"/>
                <a:cs typeface="Poppins"/>
                <a:sym typeface="Poppins"/>
              </a:rPr>
              <a:t>connects</a:t>
            </a:r>
            <a:r>
              <a:rPr lang="en-US" sz="4700">
                <a:solidFill>
                  <a:schemeClr val="dk1"/>
                </a:solidFill>
                <a:latin typeface="Poppins"/>
                <a:ea typeface="Poppins"/>
                <a:cs typeface="Poppins"/>
                <a:sym typeface="Poppins"/>
              </a:rPr>
              <a:t> your organization’s </a:t>
            </a:r>
            <a:r>
              <a:rPr b="1" lang="en-US" sz="4700">
                <a:solidFill>
                  <a:schemeClr val="dk1"/>
                </a:solidFill>
                <a:latin typeface="Poppins"/>
                <a:ea typeface="Poppins"/>
                <a:cs typeface="Poppins"/>
                <a:sym typeface="Poppins"/>
              </a:rPr>
              <a:t>content efforts with business goals</a:t>
            </a:r>
            <a:r>
              <a:rPr lang="en-US" sz="4700">
                <a:solidFill>
                  <a:schemeClr val="dk1"/>
                </a:solidFill>
                <a:latin typeface="Poppins"/>
                <a:ea typeface="Poppins"/>
                <a:cs typeface="Poppins"/>
                <a:sym typeface="Poppins"/>
              </a:rPr>
              <a:t> and </a:t>
            </a:r>
            <a:r>
              <a:rPr b="1" lang="en-US" sz="4700">
                <a:solidFill>
                  <a:schemeClr val="dk1"/>
                </a:solidFill>
                <a:latin typeface="Poppins"/>
                <a:ea typeface="Poppins"/>
                <a:cs typeface="Poppins"/>
                <a:sym typeface="Poppins"/>
              </a:rPr>
              <a:t>needs</a:t>
            </a:r>
            <a:r>
              <a:rPr lang="en-US" sz="4700">
                <a:solidFill>
                  <a:schemeClr val="dk1"/>
                </a:solidFill>
                <a:latin typeface="Poppins"/>
                <a:ea typeface="Poppins"/>
                <a:cs typeface="Poppins"/>
                <a:sym typeface="Poppins"/>
              </a:rPr>
              <a:t>”</a:t>
            </a:r>
            <a:endParaRPr sz="4700">
              <a:solidFill>
                <a:schemeClr val="dk1"/>
              </a:solidFill>
            </a:endParaRPr>
          </a:p>
        </p:txBody>
      </p:sp>
      <p:sp>
        <p:nvSpPr>
          <p:cNvPr id="391" name="Google Shape;391;p52"/>
          <p:cNvSpPr txBox="1"/>
          <p:nvPr/>
        </p:nvSpPr>
        <p:spPr>
          <a:xfrm>
            <a:off x="1879000" y="10002750"/>
            <a:ext cx="5746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u="sng">
                <a:solidFill>
                  <a:schemeClr val="dk1"/>
                </a:solidFill>
                <a:latin typeface="Poppins"/>
                <a:ea typeface="Poppins"/>
                <a:cs typeface="Poppins"/>
                <a:sym typeface="Poppins"/>
                <a:hlinkClick r:id="rId3">
                  <a:extLst>
                    <a:ext uri="{A12FA001-AC4F-418D-AE19-62706E023703}">
                      <ahyp:hlinkClr val="tx"/>
                    </a:ext>
                  </a:extLst>
                </a:hlinkClick>
              </a:rPr>
              <a:t>Brain Traffic</a:t>
            </a:r>
            <a:r>
              <a:rPr lang="en-US" sz="3200">
                <a:solidFill>
                  <a:schemeClr val="dk1"/>
                </a:solidFill>
                <a:latin typeface="Poppins"/>
                <a:ea typeface="Poppins"/>
                <a:cs typeface="Poppins"/>
                <a:sym typeface="Poppins"/>
              </a:rPr>
              <a:t>, </a:t>
            </a:r>
            <a:endParaRPr sz="3200">
              <a:solidFill>
                <a:schemeClr val="dk1"/>
              </a:solidFill>
              <a:latin typeface="Poppins"/>
              <a:ea typeface="Poppins"/>
              <a:cs typeface="Poppins"/>
              <a:sym typeface="Poppins"/>
            </a:endParaRPr>
          </a:p>
          <a:p>
            <a:pPr indent="0" lvl="0" marL="0" rtl="0" algn="ctr">
              <a:spcBef>
                <a:spcPts val="0"/>
              </a:spcBef>
              <a:spcAft>
                <a:spcPts val="0"/>
              </a:spcAft>
              <a:buNone/>
            </a:pPr>
            <a:r>
              <a:rPr lang="en-US" sz="3200">
                <a:solidFill>
                  <a:schemeClr val="dk1"/>
                </a:solidFill>
                <a:latin typeface="Poppins"/>
                <a:ea typeface="Poppins"/>
                <a:cs typeface="Poppins"/>
                <a:sym typeface="Poppins"/>
              </a:rPr>
              <a:t>Kristina Halvorson</a:t>
            </a:r>
            <a:endParaRPr sz="3200">
              <a:solidFill>
                <a:schemeClr val="dk1"/>
              </a:solidFill>
              <a:latin typeface="Poppins"/>
              <a:ea typeface="Poppins"/>
              <a:cs typeface="Poppins"/>
              <a:sym typeface="Poppins"/>
            </a:endParaRPr>
          </a:p>
        </p:txBody>
      </p:sp>
      <p:sp>
        <p:nvSpPr>
          <p:cNvPr id="392" name="Google Shape;392;p52"/>
          <p:cNvSpPr txBox="1"/>
          <p:nvPr/>
        </p:nvSpPr>
        <p:spPr>
          <a:xfrm>
            <a:off x="8857800" y="4367925"/>
            <a:ext cx="6668400" cy="452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700">
                <a:solidFill>
                  <a:schemeClr val="dk1"/>
                </a:solidFill>
                <a:latin typeface="Poppins"/>
                <a:ea typeface="Poppins"/>
                <a:cs typeface="Poppins"/>
                <a:sym typeface="Poppins"/>
              </a:rPr>
              <a:t>“</a:t>
            </a:r>
            <a:r>
              <a:rPr lang="en-US" sz="4700">
                <a:solidFill>
                  <a:schemeClr val="dk1"/>
                </a:solidFill>
                <a:latin typeface="Poppins"/>
                <a:ea typeface="Poppins"/>
                <a:cs typeface="Poppins"/>
                <a:sym typeface="Poppins"/>
              </a:rPr>
              <a:t>plans for the </a:t>
            </a:r>
            <a:r>
              <a:rPr b="1" lang="en-US" sz="4700">
                <a:solidFill>
                  <a:schemeClr val="dk1"/>
                </a:solidFill>
                <a:latin typeface="Poppins"/>
                <a:ea typeface="Poppins"/>
                <a:cs typeface="Poppins"/>
                <a:sym typeface="Poppins"/>
              </a:rPr>
              <a:t>creation, publication, </a:t>
            </a:r>
            <a:r>
              <a:rPr lang="en-US" sz="4700">
                <a:solidFill>
                  <a:schemeClr val="dk1"/>
                </a:solidFill>
                <a:latin typeface="Poppins"/>
                <a:ea typeface="Poppins"/>
                <a:cs typeface="Poppins"/>
                <a:sym typeface="Poppins"/>
              </a:rPr>
              <a:t>and</a:t>
            </a:r>
            <a:r>
              <a:rPr b="1" lang="en-US" sz="4700">
                <a:solidFill>
                  <a:schemeClr val="dk1"/>
                </a:solidFill>
                <a:latin typeface="Poppins"/>
                <a:ea typeface="Poppins"/>
                <a:cs typeface="Poppins"/>
                <a:sym typeface="Poppins"/>
              </a:rPr>
              <a:t> governance </a:t>
            </a:r>
            <a:r>
              <a:rPr lang="en-US" sz="4700">
                <a:solidFill>
                  <a:schemeClr val="dk1"/>
                </a:solidFill>
                <a:latin typeface="Poppins"/>
                <a:ea typeface="Poppins"/>
                <a:cs typeface="Poppins"/>
                <a:sym typeface="Poppins"/>
              </a:rPr>
              <a:t>of </a:t>
            </a:r>
            <a:r>
              <a:rPr b="1" lang="en-US" sz="4700">
                <a:solidFill>
                  <a:schemeClr val="dk1"/>
                </a:solidFill>
                <a:latin typeface="Poppins"/>
                <a:ea typeface="Poppins"/>
                <a:cs typeface="Poppins"/>
                <a:sym typeface="Poppins"/>
              </a:rPr>
              <a:t>useful, usable content</a:t>
            </a:r>
            <a:r>
              <a:rPr lang="en-US" sz="4700">
                <a:solidFill>
                  <a:schemeClr val="dk1"/>
                </a:solidFill>
                <a:latin typeface="Poppins"/>
                <a:ea typeface="Poppins"/>
                <a:cs typeface="Poppins"/>
                <a:sym typeface="Poppins"/>
              </a:rPr>
              <a:t>”</a:t>
            </a:r>
            <a:endParaRPr sz="4700">
              <a:solidFill>
                <a:schemeClr val="dk1"/>
              </a:solidFill>
            </a:endParaRPr>
          </a:p>
        </p:txBody>
      </p:sp>
      <p:sp>
        <p:nvSpPr>
          <p:cNvPr id="393" name="Google Shape;393;p52"/>
          <p:cNvSpPr txBox="1"/>
          <p:nvPr/>
        </p:nvSpPr>
        <p:spPr>
          <a:xfrm>
            <a:off x="15931550" y="4367925"/>
            <a:ext cx="7400700" cy="452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700">
                <a:solidFill>
                  <a:schemeClr val="dk1"/>
                </a:solidFill>
                <a:latin typeface="Poppins"/>
                <a:ea typeface="Poppins"/>
                <a:cs typeface="Poppins"/>
                <a:sym typeface="Poppins"/>
              </a:rPr>
              <a:t>“</a:t>
            </a:r>
            <a:r>
              <a:rPr lang="en-US" sz="4700">
                <a:solidFill>
                  <a:schemeClr val="dk1"/>
                </a:solidFill>
                <a:latin typeface="Poppins"/>
                <a:ea typeface="Poppins"/>
                <a:cs typeface="Poppins"/>
                <a:sym typeface="Poppins"/>
              </a:rPr>
              <a:t>use words &amp; data to create </a:t>
            </a:r>
            <a:r>
              <a:rPr b="1" lang="en-US" sz="4700">
                <a:solidFill>
                  <a:schemeClr val="dk1"/>
                </a:solidFill>
                <a:latin typeface="Poppins"/>
                <a:ea typeface="Poppins"/>
                <a:cs typeface="Poppins"/>
                <a:sym typeface="Poppins"/>
              </a:rPr>
              <a:t>unambiguous content</a:t>
            </a:r>
            <a:r>
              <a:rPr lang="en-US" sz="4700">
                <a:solidFill>
                  <a:schemeClr val="dk1"/>
                </a:solidFill>
                <a:latin typeface="Poppins"/>
                <a:ea typeface="Poppins"/>
                <a:cs typeface="Poppins"/>
                <a:sym typeface="Poppins"/>
              </a:rPr>
              <a:t> that supports </a:t>
            </a:r>
            <a:r>
              <a:rPr b="1" lang="en-US" sz="4700">
                <a:solidFill>
                  <a:schemeClr val="dk1"/>
                </a:solidFill>
                <a:latin typeface="Poppins"/>
                <a:ea typeface="Poppins"/>
                <a:cs typeface="Poppins"/>
                <a:sym typeface="Poppins"/>
              </a:rPr>
              <a:t>meaningful, interactive experiences</a:t>
            </a:r>
            <a:r>
              <a:rPr lang="en-US" sz="4700">
                <a:solidFill>
                  <a:schemeClr val="dk1"/>
                </a:solidFill>
                <a:latin typeface="Poppins"/>
                <a:ea typeface="Poppins"/>
                <a:cs typeface="Poppins"/>
                <a:sym typeface="Poppins"/>
              </a:rPr>
              <a:t>”</a:t>
            </a:r>
            <a:endParaRPr sz="4700">
              <a:solidFill>
                <a:schemeClr val="dk1"/>
              </a:solidFill>
            </a:endParaRPr>
          </a:p>
        </p:txBody>
      </p:sp>
      <p:sp>
        <p:nvSpPr>
          <p:cNvPr id="394" name="Google Shape;394;p52"/>
          <p:cNvSpPr txBox="1"/>
          <p:nvPr/>
        </p:nvSpPr>
        <p:spPr>
          <a:xfrm>
            <a:off x="9318900" y="10002750"/>
            <a:ext cx="5746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u="sng">
                <a:solidFill>
                  <a:schemeClr val="dk1"/>
                </a:solidFill>
                <a:latin typeface="Poppins"/>
                <a:ea typeface="Poppins"/>
                <a:cs typeface="Poppins"/>
                <a:sym typeface="Poppins"/>
                <a:hlinkClick r:id="rId4">
                  <a:extLst>
                    <a:ext uri="{A12FA001-AC4F-418D-AE19-62706E023703}">
                      <ahyp:hlinkClr val="tx"/>
                    </a:ext>
                  </a:extLst>
                </a:hlinkClick>
              </a:rPr>
              <a:t>A List Apart</a:t>
            </a:r>
            <a:r>
              <a:rPr lang="en-US" sz="3200">
                <a:solidFill>
                  <a:schemeClr val="dk1"/>
                </a:solidFill>
                <a:latin typeface="Poppins"/>
                <a:ea typeface="Poppins"/>
                <a:cs typeface="Poppins"/>
                <a:sym typeface="Poppins"/>
              </a:rPr>
              <a:t>, </a:t>
            </a:r>
            <a:endParaRPr sz="3200">
              <a:solidFill>
                <a:schemeClr val="dk1"/>
              </a:solidFill>
              <a:latin typeface="Poppins"/>
              <a:ea typeface="Poppins"/>
              <a:cs typeface="Poppins"/>
              <a:sym typeface="Poppins"/>
            </a:endParaRPr>
          </a:p>
          <a:p>
            <a:pPr indent="0" lvl="0" marL="0" rtl="0" algn="ctr">
              <a:spcBef>
                <a:spcPts val="0"/>
              </a:spcBef>
              <a:spcAft>
                <a:spcPts val="0"/>
              </a:spcAft>
              <a:buNone/>
            </a:pPr>
            <a:r>
              <a:rPr lang="en-US" sz="3200">
                <a:solidFill>
                  <a:schemeClr val="dk1"/>
                </a:solidFill>
                <a:latin typeface="Poppins"/>
                <a:ea typeface="Poppins"/>
                <a:cs typeface="Poppins"/>
                <a:sym typeface="Poppins"/>
              </a:rPr>
              <a:t>Kristina Halvorson</a:t>
            </a:r>
            <a:endParaRPr sz="3200">
              <a:solidFill>
                <a:schemeClr val="dk1"/>
              </a:solidFill>
              <a:latin typeface="Poppins"/>
              <a:ea typeface="Poppins"/>
              <a:cs typeface="Poppins"/>
              <a:sym typeface="Poppins"/>
            </a:endParaRPr>
          </a:p>
        </p:txBody>
      </p:sp>
      <p:sp>
        <p:nvSpPr>
          <p:cNvPr id="395" name="Google Shape;395;p52"/>
          <p:cNvSpPr txBox="1"/>
          <p:nvPr/>
        </p:nvSpPr>
        <p:spPr>
          <a:xfrm>
            <a:off x="16758800" y="10002750"/>
            <a:ext cx="5746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u="sng">
                <a:solidFill>
                  <a:schemeClr val="dk1"/>
                </a:solidFill>
                <a:latin typeface="Poppins"/>
                <a:ea typeface="Poppins"/>
                <a:cs typeface="Poppins"/>
                <a:sym typeface="Poppins"/>
                <a:hlinkClick r:id="rId5">
                  <a:extLst>
                    <a:ext uri="{A12FA001-AC4F-418D-AE19-62706E023703}">
                      <ahyp:hlinkClr val="tx"/>
                    </a:ext>
                  </a:extLst>
                </a:hlinkClick>
              </a:rPr>
              <a:t>Boxes and Arrows</a:t>
            </a:r>
            <a:r>
              <a:rPr lang="en-US" sz="3200">
                <a:solidFill>
                  <a:schemeClr val="dk1"/>
                </a:solidFill>
                <a:latin typeface="Poppins"/>
                <a:ea typeface="Poppins"/>
                <a:cs typeface="Poppins"/>
                <a:sym typeface="Poppins"/>
              </a:rPr>
              <a:t>, </a:t>
            </a:r>
            <a:endParaRPr sz="3200">
              <a:solidFill>
                <a:schemeClr val="dk1"/>
              </a:solidFill>
              <a:latin typeface="Poppins"/>
              <a:ea typeface="Poppins"/>
              <a:cs typeface="Poppins"/>
              <a:sym typeface="Poppins"/>
            </a:endParaRPr>
          </a:p>
          <a:p>
            <a:pPr indent="0" lvl="0" marL="0" rtl="0" algn="ctr">
              <a:spcBef>
                <a:spcPts val="0"/>
              </a:spcBef>
              <a:spcAft>
                <a:spcPts val="0"/>
              </a:spcAft>
              <a:buNone/>
            </a:pPr>
            <a:r>
              <a:rPr lang="en-US" sz="3200">
                <a:solidFill>
                  <a:schemeClr val="dk1"/>
                </a:solidFill>
                <a:latin typeface="Poppins"/>
                <a:ea typeface="Poppins"/>
                <a:cs typeface="Poppins"/>
                <a:sym typeface="Poppins"/>
              </a:rPr>
              <a:t>Rachel Lovinger</a:t>
            </a:r>
            <a:endParaRPr sz="3200">
              <a:solidFill>
                <a:schemeClr val="dk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3"/>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Strategy: What</a:t>
            </a:r>
            <a:endParaRPr b="0" sz="1400" u="none" cap="none" strike="noStrike">
              <a:solidFill>
                <a:schemeClr val="dk1"/>
              </a:solidFill>
              <a:latin typeface="Arial"/>
              <a:ea typeface="Arial"/>
              <a:cs typeface="Arial"/>
              <a:sym typeface="Arial"/>
            </a:endParaRPr>
          </a:p>
        </p:txBody>
      </p:sp>
      <p:sp>
        <p:nvSpPr>
          <p:cNvPr id="401" name="Google Shape;401;p53"/>
          <p:cNvSpPr txBox="1"/>
          <p:nvPr/>
        </p:nvSpPr>
        <p:spPr>
          <a:xfrm>
            <a:off x="1417900" y="4367925"/>
            <a:ext cx="6668400" cy="3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700">
                <a:solidFill>
                  <a:schemeClr val="dk1"/>
                </a:solidFill>
                <a:latin typeface="Poppins"/>
                <a:ea typeface="Poppins"/>
                <a:cs typeface="Poppins"/>
                <a:sym typeface="Poppins"/>
              </a:rPr>
              <a:t>STORYTELLING</a:t>
            </a:r>
            <a:endParaRPr b="1" sz="4700">
              <a:solidFill>
                <a:schemeClr val="dk1"/>
              </a:solidFill>
              <a:latin typeface="Poppins"/>
              <a:ea typeface="Poppins"/>
              <a:cs typeface="Poppins"/>
              <a:sym typeface="Poppins"/>
            </a:endParaRPr>
          </a:p>
          <a:p>
            <a:pPr indent="0" lvl="0" marL="0" rtl="0" algn="ctr">
              <a:spcBef>
                <a:spcPts val="0"/>
              </a:spcBef>
              <a:spcAft>
                <a:spcPts val="0"/>
              </a:spcAft>
              <a:buNone/>
            </a:pPr>
            <a:r>
              <a:t/>
            </a:r>
            <a:endParaRPr b="1" sz="4700">
              <a:solidFill>
                <a:schemeClr val="dk1"/>
              </a:solidFill>
              <a:latin typeface="Poppins"/>
              <a:ea typeface="Poppins"/>
              <a:cs typeface="Poppins"/>
              <a:sym typeface="Poppins"/>
            </a:endParaRPr>
          </a:p>
          <a:p>
            <a:pPr indent="0" lvl="0" marL="0" rtl="0" algn="ctr">
              <a:spcBef>
                <a:spcPts val="0"/>
              </a:spcBef>
              <a:spcAft>
                <a:spcPts val="0"/>
              </a:spcAft>
              <a:buNone/>
            </a:pPr>
            <a:r>
              <a:rPr lang="en-US" sz="4700">
                <a:solidFill>
                  <a:schemeClr val="dk1"/>
                </a:solidFill>
                <a:latin typeface="Poppins"/>
                <a:ea typeface="Poppins"/>
                <a:cs typeface="Poppins"/>
                <a:sym typeface="Poppins"/>
              </a:rPr>
              <a:t>Connecting users to content that engages them</a:t>
            </a:r>
            <a:endParaRPr sz="4700">
              <a:solidFill>
                <a:schemeClr val="dk1"/>
              </a:solidFill>
              <a:latin typeface="Poppins"/>
              <a:ea typeface="Poppins"/>
              <a:cs typeface="Poppins"/>
              <a:sym typeface="Poppins"/>
            </a:endParaRPr>
          </a:p>
        </p:txBody>
      </p:sp>
      <p:sp>
        <p:nvSpPr>
          <p:cNvPr id="402" name="Google Shape;402;p53"/>
          <p:cNvSpPr txBox="1"/>
          <p:nvPr/>
        </p:nvSpPr>
        <p:spPr>
          <a:xfrm>
            <a:off x="8857800" y="4367925"/>
            <a:ext cx="6668400" cy="452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700">
                <a:solidFill>
                  <a:schemeClr val="dk1"/>
                </a:solidFill>
                <a:latin typeface="Poppins"/>
                <a:ea typeface="Poppins"/>
                <a:cs typeface="Poppins"/>
                <a:sym typeface="Poppins"/>
              </a:rPr>
              <a:t>MARKETING</a:t>
            </a:r>
            <a:endParaRPr sz="4700">
              <a:solidFill>
                <a:schemeClr val="dk1"/>
              </a:solidFill>
              <a:latin typeface="Poppins"/>
              <a:ea typeface="Poppins"/>
              <a:cs typeface="Poppins"/>
              <a:sym typeface="Poppins"/>
            </a:endParaRPr>
          </a:p>
          <a:p>
            <a:pPr indent="0" lvl="0" marL="0" rtl="0" algn="ctr">
              <a:spcBef>
                <a:spcPts val="0"/>
              </a:spcBef>
              <a:spcAft>
                <a:spcPts val="0"/>
              </a:spcAft>
              <a:buNone/>
            </a:pPr>
            <a:r>
              <a:t/>
            </a:r>
            <a:endParaRPr sz="4700">
              <a:solidFill>
                <a:schemeClr val="dk1"/>
              </a:solidFill>
              <a:latin typeface="Poppins"/>
              <a:ea typeface="Poppins"/>
              <a:cs typeface="Poppins"/>
              <a:sym typeface="Poppins"/>
            </a:endParaRPr>
          </a:p>
          <a:p>
            <a:pPr indent="0" lvl="0" marL="0" rtl="0" algn="ctr">
              <a:spcBef>
                <a:spcPts val="0"/>
              </a:spcBef>
              <a:spcAft>
                <a:spcPts val="0"/>
              </a:spcAft>
              <a:buNone/>
            </a:pPr>
            <a:r>
              <a:rPr lang="en-US" sz="4700">
                <a:solidFill>
                  <a:schemeClr val="dk1"/>
                </a:solidFill>
                <a:latin typeface="Poppins"/>
                <a:ea typeface="Poppins"/>
                <a:cs typeface="Poppins"/>
                <a:sym typeface="Poppins"/>
              </a:rPr>
              <a:t>Achieving business goals by communicating to users</a:t>
            </a:r>
            <a:endParaRPr sz="4700">
              <a:solidFill>
                <a:schemeClr val="dk1"/>
              </a:solidFill>
              <a:latin typeface="Poppins"/>
              <a:ea typeface="Poppins"/>
              <a:cs typeface="Poppins"/>
              <a:sym typeface="Poppins"/>
            </a:endParaRPr>
          </a:p>
        </p:txBody>
      </p:sp>
      <p:sp>
        <p:nvSpPr>
          <p:cNvPr id="403" name="Google Shape;403;p53"/>
          <p:cNvSpPr txBox="1"/>
          <p:nvPr/>
        </p:nvSpPr>
        <p:spPr>
          <a:xfrm>
            <a:off x="15931550" y="4367925"/>
            <a:ext cx="7400700" cy="597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700">
                <a:solidFill>
                  <a:schemeClr val="dk1"/>
                </a:solidFill>
                <a:latin typeface="Poppins"/>
                <a:ea typeface="Poppins"/>
                <a:cs typeface="Poppins"/>
                <a:sym typeface="Poppins"/>
              </a:rPr>
              <a:t>WAYFINDING</a:t>
            </a:r>
            <a:endParaRPr b="1" sz="4700">
              <a:solidFill>
                <a:schemeClr val="dk1"/>
              </a:solidFill>
              <a:latin typeface="Poppins"/>
              <a:ea typeface="Poppins"/>
              <a:cs typeface="Poppins"/>
              <a:sym typeface="Poppins"/>
            </a:endParaRPr>
          </a:p>
          <a:p>
            <a:pPr indent="0" lvl="0" marL="0" rtl="0" algn="ctr">
              <a:spcBef>
                <a:spcPts val="0"/>
              </a:spcBef>
              <a:spcAft>
                <a:spcPts val="0"/>
              </a:spcAft>
              <a:buNone/>
            </a:pPr>
            <a:r>
              <a:t/>
            </a:r>
            <a:endParaRPr b="1" sz="4700">
              <a:solidFill>
                <a:schemeClr val="dk1"/>
              </a:solidFill>
              <a:latin typeface="Poppins"/>
              <a:ea typeface="Poppins"/>
              <a:cs typeface="Poppins"/>
              <a:sym typeface="Poppins"/>
            </a:endParaRPr>
          </a:p>
          <a:p>
            <a:pPr indent="0" lvl="0" marL="0" rtl="0" algn="ctr">
              <a:spcBef>
                <a:spcPts val="0"/>
              </a:spcBef>
              <a:spcAft>
                <a:spcPts val="0"/>
              </a:spcAft>
              <a:buNone/>
            </a:pPr>
            <a:r>
              <a:rPr lang="en-US" sz="4700">
                <a:solidFill>
                  <a:schemeClr val="dk1"/>
                </a:solidFill>
                <a:latin typeface="Poppins"/>
                <a:ea typeface="Poppins"/>
                <a:cs typeface="Poppins"/>
                <a:sym typeface="Poppins"/>
              </a:rPr>
              <a:t>Making information accessible to all users, at the right time &amp; place, and in the right format</a:t>
            </a:r>
            <a:endParaRPr sz="4700">
              <a:solidFill>
                <a:schemeClr val="dk1"/>
              </a:solidFill>
              <a:latin typeface="Poppins"/>
              <a:ea typeface="Poppins"/>
              <a:cs typeface="Poppins"/>
              <a:sym typeface="Poppins"/>
            </a:endParaRPr>
          </a:p>
          <a:p>
            <a:pPr indent="0" lvl="0" marL="0" rtl="0" algn="ctr">
              <a:spcBef>
                <a:spcPts val="0"/>
              </a:spcBef>
              <a:spcAft>
                <a:spcPts val="0"/>
              </a:spcAft>
              <a:buNone/>
            </a:pPr>
            <a:r>
              <a:t/>
            </a:r>
            <a:endParaRPr sz="4700">
              <a:solidFill>
                <a:schemeClr val="dk1"/>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4"/>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Strategy: How</a:t>
            </a:r>
            <a:endParaRPr b="0" sz="1400" u="none" cap="none" strike="noStrike">
              <a:solidFill>
                <a:schemeClr val="dk1"/>
              </a:solidFill>
              <a:latin typeface="Arial"/>
              <a:ea typeface="Arial"/>
              <a:cs typeface="Arial"/>
              <a:sym typeface="Arial"/>
            </a:endParaRPr>
          </a:p>
        </p:txBody>
      </p:sp>
      <p:sp>
        <p:nvSpPr>
          <p:cNvPr id="409" name="Google Shape;409;p54"/>
          <p:cNvSpPr txBox="1"/>
          <p:nvPr/>
        </p:nvSpPr>
        <p:spPr>
          <a:xfrm>
            <a:off x="1803600" y="7232900"/>
            <a:ext cx="6668400" cy="226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500">
                <a:solidFill>
                  <a:schemeClr val="dk1"/>
                </a:solidFill>
                <a:latin typeface="Poppins"/>
                <a:ea typeface="Poppins"/>
                <a:cs typeface="Poppins"/>
                <a:sym typeface="Poppins"/>
              </a:rPr>
              <a:t>Content inventory</a:t>
            </a:r>
            <a:endParaRPr sz="4500">
              <a:solidFill>
                <a:schemeClr val="dk1"/>
              </a:solidFill>
              <a:latin typeface="Poppins"/>
              <a:ea typeface="Poppins"/>
              <a:cs typeface="Poppins"/>
              <a:sym typeface="Poppins"/>
            </a:endParaRPr>
          </a:p>
          <a:p>
            <a:pPr indent="0" lvl="0" marL="0" rtl="0" algn="ctr">
              <a:spcBef>
                <a:spcPts val="0"/>
              </a:spcBef>
              <a:spcAft>
                <a:spcPts val="0"/>
              </a:spcAft>
              <a:buNone/>
            </a:pPr>
            <a:r>
              <a:rPr lang="en-US" sz="4500">
                <a:solidFill>
                  <a:schemeClr val="dk1"/>
                </a:solidFill>
                <a:latin typeface="Poppins"/>
                <a:ea typeface="Poppins"/>
                <a:cs typeface="Poppins"/>
                <a:sym typeface="Poppins"/>
              </a:rPr>
              <a:t>Content audit</a:t>
            </a:r>
            <a:endParaRPr sz="4500">
              <a:solidFill>
                <a:schemeClr val="dk1"/>
              </a:solidFill>
              <a:latin typeface="Poppins"/>
              <a:ea typeface="Poppins"/>
              <a:cs typeface="Poppins"/>
              <a:sym typeface="Poppins"/>
            </a:endParaRPr>
          </a:p>
          <a:p>
            <a:pPr indent="0" lvl="0" marL="0" rtl="0" algn="ctr">
              <a:spcBef>
                <a:spcPts val="0"/>
              </a:spcBef>
              <a:spcAft>
                <a:spcPts val="0"/>
              </a:spcAft>
              <a:buNone/>
            </a:pPr>
            <a:r>
              <a:rPr lang="en-US" sz="4500">
                <a:solidFill>
                  <a:schemeClr val="dk1"/>
                </a:solidFill>
                <a:latin typeface="Poppins"/>
                <a:ea typeface="Poppins"/>
                <a:cs typeface="Poppins"/>
                <a:sym typeface="Poppins"/>
              </a:rPr>
              <a:t>Content governance</a:t>
            </a:r>
            <a:endParaRPr sz="4500">
              <a:solidFill>
                <a:schemeClr val="dk1"/>
              </a:solidFill>
              <a:latin typeface="Poppins"/>
              <a:ea typeface="Poppins"/>
              <a:cs typeface="Poppins"/>
              <a:sym typeface="Poppins"/>
            </a:endParaRPr>
          </a:p>
        </p:txBody>
      </p:sp>
      <p:sp>
        <p:nvSpPr>
          <p:cNvPr id="410" name="Google Shape;410;p54"/>
          <p:cNvSpPr txBox="1"/>
          <p:nvPr/>
        </p:nvSpPr>
        <p:spPr>
          <a:xfrm>
            <a:off x="8472000" y="7232900"/>
            <a:ext cx="7440000" cy="226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4500">
                <a:solidFill>
                  <a:schemeClr val="dk1"/>
                </a:solidFill>
                <a:latin typeface="Poppins"/>
                <a:ea typeface="Poppins"/>
                <a:cs typeface="Poppins"/>
                <a:sym typeface="Poppins"/>
              </a:rPr>
              <a:t>Information architecture</a:t>
            </a:r>
            <a:endParaRPr sz="45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US" sz="4500">
                <a:solidFill>
                  <a:schemeClr val="dk1"/>
                </a:solidFill>
                <a:latin typeface="Poppins"/>
                <a:ea typeface="Poppins"/>
                <a:cs typeface="Poppins"/>
                <a:sym typeface="Poppins"/>
              </a:rPr>
              <a:t>Navigation</a:t>
            </a:r>
            <a:endParaRPr sz="4500">
              <a:solidFill>
                <a:schemeClr val="dk1"/>
              </a:solidFill>
              <a:latin typeface="Poppins"/>
              <a:ea typeface="Poppins"/>
              <a:cs typeface="Poppins"/>
              <a:sym typeface="Poppins"/>
            </a:endParaRPr>
          </a:p>
          <a:p>
            <a:pPr indent="0" lvl="0" marL="0" rtl="0" algn="ctr">
              <a:spcBef>
                <a:spcPts val="0"/>
              </a:spcBef>
              <a:spcAft>
                <a:spcPts val="0"/>
              </a:spcAft>
              <a:buNone/>
            </a:pPr>
            <a:r>
              <a:rPr lang="en-US" sz="4500">
                <a:solidFill>
                  <a:schemeClr val="dk1"/>
                </a:solidFill>
                <a:latin typeface="Poppins"/>
                <a:ea typeface="Poppins"/>
                <a:cs typeface="Poppins"/>
                <a:sym typeface="Poppins"/>
              </a:rPr>
              <a:t>Content model</a:t>
            </a:r>
            <a:endParaRPr sz="4500">
              <a:solidFill>
                <a:schemeClr val="dk1"/>
              </a:solidFill>
              <a:latin typeface="Poppins"/>
              <a:ea typeface="Poppins"/>
              <a:cs typeface="Poppins"/>
              <a:sym typeface="Poppins"/>
            </a:endParaRPr>
          </a:p>
        </p:txBody>
      </p:sp>
      <p:sp>
        <p:nvSpPr>
          <p:cNvPr id="411" name="Google Shape;411;p54"/>
          <p:cNvSpPr txBox="1"/>
          <p:nvPr/>
        </p:nvSpPr>
        <p:spPr>
          <a:xfrm>
            <a:off x="16545900" y="7232900"/>
            <a:ext cx="39030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4500">
                <a:solidFill>
                  <a:schemeClr val="dk1"/>
                </a:solidFill>
                <a:latin typeface="Poppins"/>
                <a:ea typeface="Poppins"/>
                <a:cs typeface="Poppins"/>
                <a:sym typeface="Poppins"/>
              </a:rPr>
              <a:t>Style, voice &amp; tone guidelines</a:t>
            </a:r>
            <a:endParaRPr sz="4500">
              <a:solidFill>
                <a:schemeClr val="dk1"/>
              </a:solidFill>
              <a:latin typeface="Poppins"/>
              <a:ea typeface="Poppins"/>
              <a:cs typeface="Poppins"/>
              <a:sym typeface="Poppins"/>
            </a:endParaRPr>
          </a:p>
          <a:p>
            <a:pPr indent="0" lvl="0" marL="0" rtl="0" algn="ctr">
              <a:spcBef>
                <a:spcPts val="0"/>
              </a:spcBef>
              <a:spcAft>
                <a:spcPts val="0"/>
              </a:spcAft>
              <a:buNone/>
            </a:pPr>
            <a:r>
              <a:t/>
            </a:r>
            <a:endParaRPr sz="4500">
              <a:solidFill>
                <a:schemeClr val="dk1"/>
              </a:solidFill>
              <a:latin typeface="Poppins"/>
              <a:ea typeface="Poppins"/>
              <a:cs typeface="Poppins"/>
              <a:sym typeface="Poppins"/>
            </a:endParaRPr>
          </a:p>
        </p:txBody>
      </p:sp>
      <p:sp>
        <p:nvSpPr>
          <p:cNvPr id="412" name="Google Shape;412;p54"/>
          <p:cNvSpPr txBox="1"/>
          <p:nvPr/>
        </p:nvSpPr>
        <p:spPr>
          <a:xfrm>
            <a:off x="5622425" y="4957500"/>
            <a:ext cx="45288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5000">
                <a:solidFill>
                  <a:schemeClr val="dk1"/>
                </a:solidFill>
                <a:latin typeface="Poppins"/>
                <a:ea typeface="Poppins"/>
                <a:cs typeface="Poppins"/>
                <a:sym typeface="Poppins"/>
              </a:rPr>
              <a:t>BACK STAGE</a:t>
            </a:r>
            <a:endParaRPr b="1" sz="2700"/>
          </a:p>
        </p:txBody>
      </p:sp>
      <p:sp>
        <p:nvSpPr>
          <p:cNvPr id="413" name="Google Shape;413;p54"/>
          <p:cNvSpPr txBox="1"/>
          <p:nvPr/>
        </p:nvSpPr>
        <p:spPr>
          <a:xfrm>
            <a:off x="14129716" y="4957500"/>
            <a:ext cx="5868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5000">
                <a:solidFill>
                  <a:schemeClr val="dk1"/>
                </a:solidFill>
                <a:latin typeface="Poppins"/>
                <a:ea typeface="Poppins"/>
                <a:cs typeface="Poppins"/>
                <a:sym typeface="Poppins"/>
              </a:rPr>
              <a:t>FRONT OF HOUSE</a:t>
            </a:r>
            <a:endParaRPr b="1" sz="2700"/>
          </a:p>
        </p:txBody>
      </p:sp>
      <p:sp>
        <p:nvSpPr>
          <p:cNvPr id="414" name="Google Shape;414;p54"/>
          <p:cNvSpPr/>
          <p:nvPr/>
        </p:nvSpPr>
        <p:spPr>
          <a:xfrm>
            <a:off x="11352863" y="4788900"/>
            <a:ext cx="916200" cy="1291500"/>
          </a:xfrm>
          <a:prstGeom prst="chevron">
            <a:avLst>
              <a:gd fmla="val 50000" name="adj"/>
            </a:avLst>
          </a:prstGeom>
          <a:solidFill>
            <a:schemeClr val="accent1"/>
          </a:solidFill>
          <a:ln cap="flat" cmpd="sng" w="152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4"/>
          <p:cNvSpPr/>
          <p:nvPr/>
        </p:nvSpPr>
        <p:spPr>
          <a:xfrm>
            <a:off x="12114948" y="4788900"/>
            <a:ext cx="916200" cy="1291500"/>
          </a:xfrm>
          <a:prstGeom prst="chevron">
            <a:avLst>
              <a:gd fmla="val 50000" name="adj"/>
            </a:avLst>
          </a:prstGeom>
          <a:solidFill>
            <a:schemeClr val="accent1"/>
          </a:solidFill>
          <a:ln cap="flat" cmpd="sng" w="152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5"/>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Strategy: Why</a:t>
            </a:r>
            <a:endParaRPr b="0" sz="1400" u="none" cap="none" strike="noStrike">
              <a:solidFill>
                <a:schemeClr val="dk1"/>
              </a:solidFill>
              <a:latin typeface="Arial"/>
              <a:ea typeface="Arial"/>
              <a:cs typeface="Arial"/>
              <a:sym typeface="Arial"/>
            </a:endParaRPr>
          </a:p>
        </p:txBody>
      </p:sp>
      <p:sp>
        <p:nvSpPr>
          <p:cNvPr id="421" name="Google Shape;421;p55"/>
          <p:cNvSpPr txBox="1"/>
          <p:nvPr/>
        </p:nvSpPr>
        <p:spPr>
          <a:xfrm>
            <a:off x="6902700" y="3902100"/>
            <a:ext cx="10836300" cy="204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400">
                <a:solidFill>
                  <a:schemeClr val="dk1"/>
                </a:solidFill>
                <a:latin typeface="Poppins"/>
                <a:ea typeface="Poppins"/>
                <a:cs typeface="Poppins"/>
                <a:sym typeface="Poppins"/>
              </a:rPr>
              <a:t>Answer the </a:t>
            </a:r>
            <a:r>
              <a:rPr b="1" lang="en-US" sz="7700">
                <a:solidFill>
                  <a:schemeClr val="dk1"/>
                </a:solidFill>
                <a:latin typeface="Poppins"/>
                <a:ea typeface="Poppins"/>
                <a:cs typeface="Poppins"/>
                <a:sym typeface="Poppins"/>
              </a:rPr>
              <a:t>BIG</a:t>
            </a:r>
            <a:r>
              <a:rPr lang="en-US" sz="4400">
                <a:solidFill>
                  <a:schemeClr val="dk1"/>
                </a:solidFill>
                <a:latin typeface="Poppins"/>
                <a:ea typeface="Poppins"/>
                <a:cs typeface="Poppins"/>
                <a:sym typeface="Poppins"/>
              </a:rPr>
              <a:t> questions:</a:t>
            </a:r>
            <a:endParaRPr sz="4400">
              <a:solidFill>
                <a:schemeClr val="dk1"/>
              </a:solidFill>
              <a:latin typeface="Poppins"/>
              <a:ea typeface="Poppins"/>
              <a:cs typeface="Poppins"/>
              <a:sym typeface="Poppins"/>
            </a:endParaRPr>
          </a:p>
          <a:p>
            <a:pPr indent="0" lvl="0" marL="0" rtl="0" algn="ctr">
              <a:spcBef>
                <a:spcPts val="0"/>
              </a:spcBef>
              <a:spcAft>
                <a:spcPts val="0"/>
              </a:spcAft>
              <a:buNone/>
            </a:pPr>
            <a:r>
              <a:t/>
            </a:r>
            <a:endParaRPr sz="4400">
              <a:solidFill>
                <a:schemeClr val="dk1"/>
              </a:solidFill>
              <a:latin typeface="Poppins"/>
              <a:ea typeface="Poppins"/>
              <a:cs typeface="Poppins"/>
              <a:sym typeface="Poppins"/>
            </a:endParaRPr>
          </a:p>
        </p:txBody>
      </p:sp>
      <p:sp>
        <p:nvSpPr>
          <p:cNvPr id="422" name="Google Shape;422;p55"/>
          <p:cNvSpPr txBox="1"/>
          <p:nvPr/>
        </p:nvSpPr>
        <p:spPr>
          <a:xfrm>
            <a:off x="6523950" y="5949300"/>
            <a:ext cx="11593800" cy="671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800">
                <a:solidFill>
                  <a:schemeClr val="dk1"/>
                </a:solidFill>
                <a:latin typeface="Poppins"/>
                <a:ea typeface="Poppins"/>
                <a:cs typeface="Poppins"/>
                <a:sym typeface="Poppins"/>
              </a:rPr>
              <a:t>“</a:t>
            </a:r>
            <a:r>
              <a:rPr lang="en-US" sz="4800">
                <a:solidFill>
                  <a:schemeClr val="dk1"/>
                </a:solidFill>
                <a:latin typeface="Poppins"/>
                <a:ea typeface="Poppins"/>
                <a:cs typeface="Poppins"/>
                <a:sym typeface="Poppins"/>
              </a:rPr>
              <a:t>What’s the </a:t>
            </a:r>
            <a:r>
              <a:rPr b="1" lang="en-US" sz="4800">
                <a:solidFill>
                  <a:schemeClr val="dk1"/>
                </a:solidFill>
                <a:latin typeface="Poppins"/>
                <a:ea typeface="Poppins"/>
                <a:cs typeface="Poppins"/>
                <a:sym typeface="Poppins"/>
              </a:rPr>
              <a:t>big idea</a:t>
            </a:r>
            <a:r>
              <a:rPr lang="en-US" sz="4800">
                <a:solidFill>
                  <a:schemeClr val="dk1"/>
                </a:solidFill>
                <a:latin typeface="Poppins"/>
                <a:ea typeface="Poppins"/>
                <a:cs typeface="Poppins"/>
                <a:sym typeface="Poppins"/>
              </a:rPr>
              <a:t>?</a:t>
            </a:r>
            <a:r>
              <a:rPr lang="en-US" sz="4800">
                <a:solidFill>
                  <a:schemeClr val="dk1"/>
                </a:solidFill>
                <a:latin typeface="Poppins"/>
                <a:ea typeface="Poppins"/>
                <a:cs typeface="Poppins"/>
                <a:sym typeface="Poppins"/>
              </a:rPr>
              <a:t>”</a:t>
            </a:r>
            <a:endParaRPr sz="4800">
              <a:solidFill>
                <a:schemeClr val="dk1"/>
              </a:solidFill>
              <a:latin typeface="Poppins"/>
              <a:ea typeface="Poppins"/>
              <a:cs typeface="Poppins"/>
              <a:sym typeface="Poppins"/>
            </a:endParaRPr>
          </a:p>
          <a:p>
            <a:pPr indent="0" lvl="0" marL="0" rtl="0" algn="ctr">
              <a:spcBef>
                <a:spcPts val="0"/>
              </a:spcBef>
              <a:spcAft>
                <a:spcPts val="0"/>
              </a:spcAft>
              <a:buNone/>
            </a:pPr>
            <a:r>
              <a:t/>
            </a:r>
            <a:endParaRPr sz="4800">
              <a:solidFill>
                <a:schemeClr val="dk1"/>
              </a:solidFill>
              <a:latin typeface="Poppins"/>
              <a:ea typeface="Poppins"/>
              <a:cs typeface="Poppins"/>
              <a:sym typeface="Poppins"/>
            </a:endParaRPr>
          </a:p>
          <a:p>
            <a:pPr indent="0" lvl="0" marL="0" rtl="0" algn="ctr">
              <a:spcBef>
                <a:spcPts val="0"/>
              </a:spcBef>
              <a:spcAft>
                <a:spcPts val="0"/>
              </a:spcAft>
              <a:buNone/>
            </a:pPr>
            <a:r>
              <a:rPr lang="en-US" sz="4800">
                <a:solidFill>
                  <a:schemeClr val="dk1"/>
                </a:solidFill>
                <a:latin typeface="Poppins"/>
                <a:ea typeface="Poppins"/>
                <a:cs typeface="Poppins"/>
                <a:sym typeface="Poppins"/>
              </a:rPr>
              <a:t>“</a:t>
            </a:r>
            <a:r>
              <a:rPr b="1" lang="en-US" sz="4800">
                <a:solidFill>
                  <a:schemeClr val="dk1"/>
                </a:solidFill>
                <a:latin typeface="Poppins"/>
                <a:ea typeface="Poppins"/>
                <a:cs typeface="Poppins"/>
                <a:sym typeface="Poppins"/>
              </a:rPr>
              <a:t>Why</a:t>
            </a:r>
            <a:r>
              <a:rPr lang="en-US" sz="4800">
                <a:solidFill>
                  <a:schemeClr val="dk1"/>
                </a:solidFill>
                <a:latin typeface="Poppins"/>
                <a:ea typeface="Poppins"/>
                <a:cs typeface="Poppins"/>
                <a:sym typeface="Poppins"/>
              </a:rPr>
              <a:t> does our website </a:t>
            </a:r>
            <a:r>
              <a:rPr b="1" lang="en-US" sz="4800">
                <a:solidFill>
                  <a:schemeClr val="dk1"/>
                </a:solidFill>
                <a:latin typeface="Poppins"/>
                <a:ea typeface="Poppins"/>
                <a:cs typeface="Poppins"/>
                <a:sym typeface="Poppins"/>
              </a:rPr>
              <a:t>exist</a:t>
            </a:r>
            <a:r>
              <a:rPr lang="en-US" sz="4800">
                <a:solidFill>
                  <a:schemeClr val="dk1"/>
                </a:solidFill>
                <a:latin typeface="Poppins"/>
                <a:ea typeface="Poppins"/>
                <a:cs typeface="Poppins"/>
                <a:sym typeface="Poppins"/>
              </a:rPr>
              <a:t>?”</a:t>
            </a:r>
            <a:endParaRPr sz="4800">
              <a:solidFill>
                <a:schemeClr val="dk1"/>
              </a:solidFill>
              <a:latin typeface="Poppins"/>
              <a:ea typeface="Poppins"/>
              <a:cs typeface="Poppins"/>
              <a:sym typeface="Poppins"/>
            </a:endParaRPr>
          </a:p>
          <a:p>
            <a:pPr indent="0" lvl="0" marL="0" rtl="0" algn="ctr">
              <a:spcBef>
                <a:spcPts val="0"/>
              </a:spcBef>
              <a:spcAft>
                <a:spcPts val="0"/>
              </a:spcAft>
              <a:buNone/>
            </a:pPr>
            <a:r>
              <a:t/>
            </a:r>
            <a:endParaRPr sz="4800">
              <a:solidFill>
                <a:schemeClr val="dk1"/>
              </a:solidFill>
              <a:latin typeface="Poppins"/>
              <a:ea typeface="Poppins"/>
              <a:cs typeface="Poppins"/>
              <a:sym typeface="Poppins"/>
            </a:endParaRPr>
          </a:p>
          <a:p>
            <a:pPr indent="0" lvl="0" marL="0" rtl="0" algn="ctr">
              <a:spcBef>
                <a:spcPts val="0"/>
              </a:spcBef>
              <a:spcAft>
                <a:spcPts val="0"/>
              </a:spcAft>
              <a:buNone/>
            </a:pPr>
            <a:r>
              <a:rPr lang="en-US" sz="4800">
                <a:solidFill>
                  <a:schemeClr val="dk1"/>
                </a:solidFill>
                <a:latin typeface="Poppins"/>
                <a:ea typeface="Poppins"/>
                <a:cs typeface="Poppins"/>
                <a:sym typeface="Poppins"/>
              </a:rPr>
              <a:t>“</a:t>
            </a:r>
            <a:r>
              <a:rPr b="1" lang="en-US" sz="4800">
                <a:solidFill>
                  <a:schemeClr val="dk1"/>
                </a:solidFill>
                <a:latin typeface="Poppins"/>
                <a:ea typeface="Poppins"/>
                <a:cs typeface="Poppins"/>
                <a:sym typeface="Poppins"/>
              </a:rPr>
              <a:t>Who</a:t>
            </a:r>
            <a:r>
              <a:rPr lang="en-US" sz="4800">
                <a:solidFill>
                  <a:schemeClr val="dk1"/>
                </a:solidFill>
                <a:latin typeface="Poppins"/>
                <a:ea typeface="Poppins"/>
                <a:cs typeface="Poppins"/>
                <a:sym typeface="Poppins"/>
              </a:rPr>
              <a:t> are we trying to </a:t>
            </a:r>
            <a:r>
              <a:rPr b="1" lang="en-US" sz="4800">
                <a:solidFill>
                  <a:schemeClr val="dk1"/>
                </a:solidFill>
                <a:latin typeface="Poppins"/>
                <a:ea typeface="Poppins"/>
                <a:cs typeface="Poppins"/>
                <a:sym typeface="Poppins"/>
              </a:rPr>
              <a:t>reach</a:t>
            </a:r>
            <a:r>
              <a:rPr lang="en-US" sz="4800">
                <a:solidFill>
                  <a:schemeClr val="dk1"/>
                </a:solidFill>
                <a:latin typeface="Poppins"/>
                <a:ea typeface="Poppins"/>
                <a:cs typeface="Poppins"/>
                <a:sym typeface="Poppins"/>
              </a:rPr>
              <a:t>?”</a:t>
            </a:r>
            <a:endParaRPr sz="4800">
              <a:solidFill>
                <a:schemeClr val="dk1"/>
              </a:solidFill>
            </a:endParaRPr>
          </a:p>
          <a:p>
            <a:pPr indent="0" lvl="0" marL="0" rtl="0" algn="ctr">
              <a:spcBef>
                <a:spcPts val="0"/>
              </a:spcBef>
              <a:spcAft>
                <a:spcPts val="0"/>
              </a:spcAft>
              <a:buNone/>
            </a:pPr>
            <a:r>
              <a:t/>
            </a:r>
            <a:endParaRPr sz="48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US" sz="4800">
                <a:solidFill>
                  <a:schemeClr val="dk1"/>
                </a:solidFill>
                <a:latin typeface="Poppins"/>
                <a:ea typeface="Poppins"/>
                <a:cs typeface="Poppins"/>
                <a:sym typeface="Poppins"/>
              </a:rPr>
              <a:t>“</a:t>
            </a:r>
            <a:r>
              <a:rPr b="1" lang="en-US" sz="4800">
                <a:solidFill>
                  <a:schemeClr val="dk1"/>
                </a:solidFill>
                <a:latin typeface="Poppins"/>
                <a:ea typeface="Poppins"/>
                <a:cs typeface="Poppins"/>
                <a:sym typeface="Poppins"/>
              </a:rPr>
              <a:t>How </a:t>
            </a:r>
            <a:r>
              <a:rPr lang="en-US" sz="4800">
                <a:solidFill>
                  <a:schemeClr val="dk1"/>
                </a:solidFill>
                <a:latin typeface="Poppins"/>
                <a:ea typeface="Poppins"/>
                <a:cs typeface="Poppins"/>
                <a:sym typeface="Poppins"/>
              </a:rPr>
              <a:t>will we measure </a:t>
            </a:r>
            <a:r>
              <a:rPr b="1" lang="en-US" sz="4800">
                <a:solidFill>
                  <a:schemeClr val="dk1"/>
                </a:solidFill>
                <a:latin typeface="Poppins"/>
                <a:ea typeface="Poppins"/>
                <a:cs typeface="Poppins"/>
                <a:sym typeface="Poppins"/>
              </a:rPr>
              <a:t>success</a:t>
            </a:r>
            <a:r>
              <a:rPr lang="en-US" sz="4800">
                <a:solidFill>
                  <a:schemeClr val="dk1"/>
                </a:solidFill>
                <a:latin typeface="Poppins"/>
                <a:ea typeface="Poppins"/>
                <a:cs typeface="Poppins"/>
                <a:sym typeface="Poppins"/>
              </a:rPr>
              <a:t>?”</a:t>
            </a:r>
            <a:endParaRPr sz="4800">
              <a:solidFill>
                <a:schemeClr val="dk1"/>
              </a:solidFill>
              <a:latin typeface="Poppins"/>
              <a:ea typeface="Poppins"/>
              <a:cs typeface="Poppins"/>
              <a:sym typeface="Poppins"/>
            </a:endParaRPr>
          </a:p>
          <a:p>
            <a:pPr indent="0" lvl="0" marL="0" rtl="0" algn="ctr">
              <a:spcBef>
                <a:spcPts val="0"/>
              </a:spcBef>
              <a:spcAft>
                <a:spcPts val="0"/>
              </a:spcAft>
              <a:buNone/>
            </a:pPr>
            <a:r>
              <a:t/>
            </a:r>
            <a:endParaRPr sz="4400">
              <a:solidFill>
                <a:schemeClr val="dk1"/>
              </a:solidFill>
              <a:latin typeface="Poppins"/>
              <a:ea typeface="Poppins"/>
              <a:cs typeface="Poppins"/>
              <a:sym typeface="Poppins"/>
            </a:endParaRPr>
          </a:p>
          <a:p>
            <a:pPr indent="0" lvl="0" marL="0" rtl="0" algn="ctr">
              <a:spcBef>
                <a:spcPts val="0"/>
              </a:spcBef>
              <a:spcAft>
                <a:spcPts val="0"/>
              </a:spcAft>
              <a:buNone/>
            </a:pPr>
            <a:r>
              <a:t/>
            </a:r>
            <a:endParaRPr sz="4400">
              <a:solidFill>
                <a:schemeClr val="dk1"/>
              </a:solidFill>
              <a:latin typeface="Poppins"/>
              <a:ea typeface="Poppins"/>
              <a:cs typeface="Poppins"/>
              <a:sym typeface="Poppins"/>
            </a:endParaRPr>
          </a:p>
        </p:txBody>
      </p:sp>
      <p:sp>
        <p:nvSpPr>
          <p:cNvPr id="423" name="Google Shape;423;p55"/>
          <p:cNvSpPr txBox="1"/>
          <p:nvPr/>
        </p:nvSpPr>
        <p:spPr>
          <a:xfrm>
            <a:off x="17610150" y="11634950"/>
            <a:ext cx="57462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100" u="sng">
                <a:solidFill>
                  <a:schemeClr val="hlink"/>
                </a:solidFill>
                <a:latin typeface="Poppins"/>
                <a:ea typeface="Poppins"/>
                <a:cs typeface="Poppins"/>
                <a:sym typeface="Poppins"/>
                <a:hlinkClick r:id="rId3"/>
              </a:rPr>
              <a:t>Brain Traffic</a:t>
            </a:r>
            <a:r>
              <a:rPr lang="en-US" sz="2100">
                <a:solidFill>
                  <a:schemeClr val="dk1"/>
                </a:solidFill>
                <a:latin typeface="Poppins"/>
                <a:ea typeface="Poppins"/>
                <a:cs typeface="Poppins"/>
                <a:sym typeface="Poppins"/>
              </a:rPr>
              <a:t>, Scott Kubie</a:t>
            </a:r>
            <a:endParaRPr sz="2100">
              <a:solidFill>
                <a:schemeClr val="dk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8"/>
          <p:cNvSpPr txBox="1"/>
          <p:nvPr/>
        </p:nvSpPr>
        <p:spPr>
          <a:xfrm>
            <a:off x="972825" y="1632100"/>
            <a:ext cx="9649200" cy="184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9600">
                <a:solidFill>
                  <a:srgbClr val="333333"/>
                </a:solidFill>
                <a:latin typeface="Poppins Black"/>
                <a:ea typeface="Poppins Black"/>
                <a:cs typeface="Poppins Black"/>
                <a:sym typeface="Poppins Black"/>
              </a:rPr>
              <a:t>Hello!</a:t>
            </a:r>
            <a:endParaRPr sz="9600">
              <a:solidFill>
                <a:srgbClr val="333333"/>
              </a:solidFill>
              <a:latin typeface="Poppins Black"/>
              <a:ea typeface="Poppins Black"/>
              <a:cs typeface="Poppins Black"/>
              <a:sym typeface="Poppins Black"/>
            </a:endParaRPr>
          </a:p>
        </p:txBody>
      </p:sp>
      <p:pic>
        <p:nvPicPr>
          <p:cNvPr id="284" name="Google Shape;284;p38"/>
          <p:cNvPicPr preferRelativeResize="0"/>
          <p:nvPr/>
        </p:nvPicPr>
        <p:blipFill>
          <a:blip r:embed="rId3">
            <a:alphaModFix/>
          </a:blip>
          <a:stretch>
            <a:fillRect/>
          </a:stretch>
        </p:blipFill>
        <p:spPr>
          <a:xfrm>
            <a:off x="4758765" y="1401274"/>
            <a:ext cx="2077325" cy="2077325"/>
          </a:xfrm>
          <a:prstGeom prst="rect">
            <a:avLst/>
          </a:prstGeom>
          <a:noFill/>
          <a:ln>
            <a:noFill/>
          </a:ln>
        </p:spPr>
      </p:pic>
      <p:pic>
        <p:nvPicPr>
          <p:cNvPr id="285" name="Google Shape;285;p38"/>
          <p:cNvPicPr preferRelativeResize="0"/>
          <p:nvPr/>
        </p:nvPicPr>
        <p:blipFill rotWithShape="1">
          <a:blip r:embed="rId4">
            <a:alphaModFix/>
          </a:blip>
          <a:srcRect b="0" l="7133" r="7133" t="0"/>
          <a:stretch/>
        </p:blipFill>
        <p:spPr>
          <a:xfrm>
            <a:off x="972825" y="4134150"/>
            <a:ext cx="4076100" cy="4076100"/>
          </a:xfrm>
          <a:prstGeom prst="ellipse">
            <a:avLst/>
          </a:prstGeom>
          <a:noFill/>
          <a:ln>
            <a:noFill/>
          </a:ln>
        </p:spPr>
      </p:pic>
      <p:sp>
        <p:nvSpPr>
          <p:cNvPr id="286" name="Google Shape;286;p38"/>
          <p:cNvSpPr txBox="1"/>
          <p:nvPr/>
        </p:nvSpPr>
        <p:spPr>
          <a:xfrm>
            <a:off x="5893250" y="3942450"/>
            <a:ext cx="80484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300">
                <a:latin typeface="Poppins"/>
                <a:ea typeface="Poppins"/>
                <a:cs typeface="Poppins"/>
                <a:sym typeface="Poppins"/>
              </a:rPr>
              <a:t>Adrienne Smith</a:t>
            </a:r>
            <a:endParaRPr b="1" sz="5300">
              <a:latin typeface="Poppins"/>
              <a:ea typeface="Poppins"/>
              <a:cs typeface="Poppins"/>
              <a:sym typeface="Poppins"/>
            </a:endParaRPr>
          </a:p>
          <a:p>
            <a:pPr indent="0" lvl="0" marL="0" rtl="0" algn="l">
              <a:spcBef>
                <a:spcPts val="0"/>
              </a:spcBef>
              <a:spcAft>
                <a:spcPts val="0"/>
              </a:spcAft>
              <a:buNone/>
            </a:pPr>
            <a:r>
              <a:rPr lang="en-US" sz="5300">
                <a:latin typeface="Poppins"/>
                <a:ea typeface="Poppins"/>
                <a:cs typeface="Poppins"/>
                <a:sym typeface="Poppins"/>
              </a:rPr>
              <a:t>Senior Digital Strategist</a:t>
            </a:r>
            <a:endParaRPr sz="4200">
              <a:latin typeface="Poppins"/>
              <a:ea typeface="Poppins"/>
              <a:cs typeface="Poppins"/>
              <a:sym typeface="Poppins"/>
            </a:endParaRPr>
          </a:p>
        </p:txBody>
      </p:sp>
      <p:sp>
        <p:nvSpPr>
          <p:cNvPr id="287" name="Google Shape;287;p38"/>
          <p:cNvSpPr txBox="1"/>
          <p:nvPr/>
        </p:nvSpPr>
        <p:spPr>
          <a:xfrm>
            <a:off x="5893250" y="6222500"/>
            <a:ext cx="9649200" cy="5641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4800">
                <a:solidFill>
                  <a:srgbClr val="333333"/>
                </a:solidFill>
                <a:latin typeface="Poppins"/>
                <a:ea typeface="Poppins"/>
                <a:cs typeface="Poppins"/>
                <a:sym typeface="Poppins"/>
              </a:rPr>
              <a:t>10+ years’ experience designing digital content strategies</a:t>
            </a:r>
            <a:endParaRPr sz="4800">
              <a:solidFill>
                <a:srgbClr val="333333"/>
              </a:solidFill>
              <a:latin typeface="Poppins"/>
              <a:ea typeface="Poppins"/>
              <a:cs typeface="Poppins"/>
              <a:sym typeface="Poppins"/>
            </a:endParaRPr>
          </a:p>
          <a:p>
            <a:pPr indent="0" lvl="0" marL="1219200" rtl="0" algn="l">
              <a:lnSpc>
                <a:spcPct val="100000"/>
              </a:lnSpc>
              <a:spcBef>
                <a:spcPts val="0"/>
              </a:spcBef>
              <a:spcAft>
                <a:spcPts val="0"/>
              </a:spcAft>
              <a:buNone/>
            </a:pPr>
            <a:r>
              <a:t/>
            </a:r>
            <a:endParaRPr sz="1800">
              <a:solidFill>
                <a:srgbClr val="333333"/>
              </a:solidFill>
              <a:latin typeface="Poppins"/>
              <a:ea typeface="Poppins"/>
              <a:cs typeface="Poppins"/>
              <a:sym typeface="Poppins"/>
            </a:endParaRPr>
          </a:p>
          <a:p>
            <a:pPr indent="0" lvl="0" marL="0" rtl="0" algn="l">
              <a:lnSpc>
                <a:spcPct val="100000"/>
              </a:lnSpc>
              <a:spcBef>
                <a:spcPts val="60"/>
              </a:spcBef>
              <a:spcAft>
                <a:spcPts val="0"/>
              </a:spcAft>
              <a:buNone/>
            </a:pPr>
            <a:r>
              <a:rPr lang="en-US" sz="4800">
                <a:solidFill>
                  <a:srgbClr val="333333"/>
                </a:solidFill>
                <a:latin typeface="Poppins"/>
                <a:ea typeface="Poppins"/>
                <a:cs typeface="Poppins"/>
                <a:sym typeface="Poppins"/>
              </a:rPr>
              <a:t>Expertise in information architecture, taxonomies, metadata &amp; content governance</a:t>
            </a:r>
            <a:endParaRPr sz="4800">
              <a:solidFill>
                <a:srgbClr val="333333"/>
              </a:solidFill>
              <a:latin typeface="Poppins"/>
              <a:ea typeface="Poppins"/>
              <a:cs typeface="Poppins"/>
              <a:sym typeface="Poppins"/>
            </a:endParaRPr>
          </a:p>
        </p:txBody>
      </p:sp>
      <p:pic>
        <p:nvPicPr>
          <p:cNvPr id="288" name="Google Shape;288;p38"/>
          <p:cNvPicPr preferRelativeResize="0"/>
          <p:nvPr/>
        </p:nvPicPr>
        <p:blipFill rotWithShape="1">
          <a:blip r:embed="rId5">
            <a:alphaModFix/>
          </a:blip>
          <a:srcRect b="0" l="33168" r="0" t="0"/>
          <a:stretch/>
        </p:blipFill>
        <p:spPr>
          <a:xfrm>
            <a:off x="14734799" y="0"/>
            <a:ext cx="9649200" cy="1371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6"/>
          <p:cNvSpPr txBox="1"/>
          <p:nvPr/>
        </p:nvSpPr>
        <p:spPr>
          <a:xfrm>
            <a:off x="2270850" y="4590900"/>
            <a:ext cx="19842300" cy="4534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lt1"/>
              </a:buClr>
              <a:buSzPts val="10000"/>
              <a:buFont typeface="Averia Serif Libre"/>
              <a:buNone/>
            </a:pPr>
            <a:r>
              <a:rPr b="1" lang="en-US" sz="10000">
                <a:solidFill>
                  <a:schemeClr val="lt1"/>
                </a:solidFill>
                <a:latin typeface="Averia Serif Libre"/>
                <a:ea typeface="Averia Serif Libre"/>
                <a:cs typeface="Averia Serif Libre"/>
                <a:sym typeface="Averia Serif Libre"/>
              </a:rPr>
              <a:t>TWO BIRDS, ONE STONE</a:t>
            </a:r>
            <a:endParaRPr b="1" sz="10000">
              <a:solidFill>
                <a:schemeClr val="lt1"/>
              </a:solidFill>
              <a:latin typeface="Averia Serif Libre"/>
              <a:ea typeface="Averia Serif Libre"/>
              <a:cs typeface="Averia Serif Libre"/>
              <a:sym typeface="Averia Serif Libre"/>
            </a:endParaRPr>
          </a:p>
          <a:p>
            <a:pPr indent="0" lvl="0" marL="0" rtl="0" algn="ctr">
              <a:spcBef>
                <a:spcPts val="0"/>
              </a:spcBef>
              <a:spcAft>
                <a:spcPts val="0"/>
              </a:spcAft>
              <a:buClr>
                <a:schemeClr val="lt1"/>
              </a:buClr>
              <a:buSzPts val="10000"/>
              <a:buFont typeface="Averia Serif Libre"/>
              <a:buNone/>
            </a:pPr>
            <a:r>
              <a:rPr b="1" lang="en-US" sz="6100">
                <a:solidFill>
                  <a:schemeClr val="lt1"/>
                </a:solidFill>
                <a:latin typeface="Averia Serif Libre"/>
                <a:ea typeface="Averia Serif Libre"/>
                <a:cs typeface="Averia Serif Libre"/>
                <a:sym typeface="Averia Serif Libre"/>
              </a:rPr>
              <a:t>A COMPLEMENTARY PROCESS</a:t>
            </a:r>
            <a:endParaRPr b="1" sz="6100">
              <a:solidFill>
                <a:srgbClr val="FFFFFF"/>
              </a:solidFill>
              <a:latin typeface="Averia Serif Libre"/>
              <a:ea typeface="Averia Serif Libre"/>
              <a:cs typeface="Averia Serif Libre"/>
              <a:sym typeface="Averia Serif Libr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7"/>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 Deliverables</a:t>
            </a:r>
            <a:endParaRPr b="0" sz="1400" u="none" cap="none" strike="noStrike">
              <a:solidFill>
                <a:schemeClr val="dk1"/>
              </a:solidFill>
              <a:latin typeface="Arial"/>
              <a:ea typeface="Arial"/>
              <a:cs typeface="Arial"/>
              <a:sym typeface="Arial"/>
            </a:endParaRPr>
          </a:p>
        </p:txBody>
      </p:sp>
      <p:cxnSp>
        <p:nvCxnSpPr>
          <p:cNvPr id="434" name="Google Shape;434;p57"/>
          <p:cNvCxnSpPr>
            <a:endCxn id="435" idx="2"/>
          </p:cNvCxnSpPr>
          <p:nvPr/>
        </p:nvCxnSpPr>
        <p:spPr>
          <a:xfrm>
            <a:off x="4043000" y="7272426"/>
            <a:ext cx="4306800" cy="0"/>
          </a:xfrm>
          <a:prstGeom prst="straightConnector1">
            <a:avLst/>
          </a:prstGeom>
          <a:noFill/>
          <a:ln cap="flat" cmpd="sng" w="9525">
            <a:solidFill>
              <a:srgbClr val="333333"/>
            </a:solidFill>
            <a:prstDash val="solid"/>
            <a:round/>
            <a:headEnd len="med" w="med" type="none"/>
            <a:tailEnd len="med" w="med" type="triangle"/>
          </a:ln>
        </p:spPr>
      </p:cxnSp>
      <p:cxnSp>
        <p:nvCxnSpPr>
          <p:cNvPr id="436" name="Google Shape;436;p57"/>
          <p:cNvCxnSpPr>
            <a:endCxn id="437" idx="2"/>
          </p:cNvCxnSpPr>
          <p:nvPr/>
        </p:nvCxnSpPr>
        <p:spPr>
          <a:xfrm>
            <a:off x="9663275" y="7078963"/>
            <a:ext cx="3920100" cy="0"/>
          </a:xfrm>
          <a:prstGeom prst="straightConnector1">
            <a:avLst/>
          </a:prstGeom>
          <a:noFill/>
          <a:ln cap="flat" cmpd="sng" w="9525">
            <a:solidFill>
              <a:srgbClr val="333333"/>
            </a:solidFill>
            <a:prstDash val="solid"/>
            <a:round/>
            <a:headEnd len="med" w="med" type="none"/>
            <a:tailEnd len="med" w="med" type="triangle"/>
          </a:ln>
        </p:spPr>
      </p:cxnSp>
      <p:cxnSp>
        <p:nvCxnSpPr>
          <p:cNvPr id="438" name="Google Shape;438;p57"/>
          <p:cNvCxnSpPr>
            <a:endCxn id="439" idx="2"/>
          </p:cNvCxnSpPr>
          <p:nvPr/>
        </p:nvCxnSpPr>
        <p:spPr>
          <a:xfrm>
            <a:off x="14896850" y="7078963"/>
            <a:ext cx="3920100" cy="0"/>
          </a:xfrm>
          <a:prstGeom prst="straightConnector1">
            <a:avLst/>
          </a:prstGeom>
          <a:noFill/>
          <a:ln cap="flat" cmpd="sng" w="9525">
            <a:solidFill>
              <a:srgbClr val="333333"/>
            </a:solidFill>
            <a:prstDash val="solid"/>
            <a:round/>
            <a:headEnd len="med" w="med" type="none"/>
            <a:tailEnd len="med" w="med" type="triangle"/>
          </a:ln>
        </p:spPr>
      </p:cxnSp>
      <p:sp>
        <p:nvSpPr>
          <p:cNvPr id="440" name="Google Shape;440;p57"/>
          <p:cNvSpPr txBox="1"/>
          <p:nvPr/>
        </p:nvSpPr>
        <p:spPr>
          <a:xfrm>
            <a:off x="2393750" y="4569300"/>
            <a:ext cx="37491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DISCOVERY</a:t>
            </a:r>
            <a:endParaRPr b="1" sz="2300"/>
          </a:p>
        </p:txBody>
      </p:sp>
      <p:sp>
        <p:nvSpPr>
          <p:cNvPr id="441" name="Google Shape;441;p57"/>
          <p:cNvSpPr txBox="1"/>
          <p:nvPr/>
        </p:nvSpPr>
        <p:spPr>
          <a:xfrm>
            <a:off x="8223650" y="4158813"/>
            <a:ext cx="3000000" cy="132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US" sz="3700">
                <a:solidFill>
                  <a:schemeClr val="lt1"/>
                </a:solidFill>
                <a:latin typeface="Poppins"/>
                <a:ea typeface="Poppins"/>
                <a:cs typeface="Poppins"/>
                <a:sym typeface="Poppins"/>
              </a:rPr>
              <a:t>Design &amp; Test</a:t>
            </a:r>
            <a:endParaRPr>
              <a:solidFill>
                <a:schemeClr val="lt1"/>
              </a:solidFill>
            </a:endParaRPr>
          </a:p>
        </p:txBody>
      </p:sp>
      <p:sp>
        <p:nvSpPr>
          <p:cNvPr id="442" name="Google Shape;442;p57"/>
          <p:cNvSpPr txBox="1"/>
          <p:nvPr/>
        </p:nvSpPr>
        <p:spPr>
          <a:xfrm>
            <a:off x="12380375" y="4569300"/>
            <a:ext cx="54060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OPERATIONALIZE</a:t>
            </a:r>
            <a:endParaRPr sz="2300"/>
          </a:p>
        </p:txBody>
      </p:sp>
      <p:sp>
        <p:nvSpPr>
          <p:cNvPr id="443" name="Google Shape;443;p57"/>
          <p:cNvSpPr/>
          <p:nvPr/>
        </p:nvSpPr>
        <p:spPr>
          <a:xfrm>
            <a:off x="2768300" y="5926763"/>
            <a:ext cx="3000000" cy="26913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7"/>
          <p:cNvSpPr/>
          <p:nvPr/>
        </p:nvSpPr>
        <p:spPr>
          <a:xfrm>
            <a:off x="8349800" y="5926926"/>
            <a:ext cx="3000000" cy="2691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7"/>
          <p:cNvSpPr/>
          <p:nvPr/>
        </p:nvSpPr>
        <p:spPr>
          <a:xfrm>
            <a:off x="13583375" y="5733313"/>
            <a:ext cx="3000000" cy="2691300"/>
          </a:xfrm>
          <a:prstGeom prst="ellipse">
            <a:avLst/>
          </a:prstGeom>
          <a:solidFill>
            <a:srgbClr val="75B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7"/>
          <p:cNvSpPr/>
          <p:nvPr/>
        </p:nvSpPr>
        <p:spPr>
          <a:xfrm>
            <a:off x="18816950" y="5733313"/>
            <a:ext cx="3000000" cy="26913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7"/>
          <p:cNvSpPr txBox="1"/>
          <p:nvPr/>
        </p:nvSpPr>
        <p:spPr>
          <a:xfrm>
            <a:off x="7009550" y="9062425"/>
            <a:ext cx="5680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DESIGN &amp; TEST</a:t>
            </a:r>
            <a:endParaRPr sz="2300"/>
          </a:p>
        </p:txBody>
      </p:sp>
      <p:sp>
        <p:nvSpPr>
          <p:cNvPr id="445" name="Google Shape;445;p57"/>
          <p:cNvSpPr txBox="1"/>
          <p:nvPr/>
        </p:nvSpPr>
        <p:spPr>
          <a:xfrm>
            <a:off x="18163550" y="8912775"/>
            <a:ext cx="43068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GOVERN</a:t>
            </a:r>
            <a:endParaRPr sz="2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8"/>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Discovery </a:t>
            </a:r>
            <a:r>
              <a:rPr b="1" lang="en-US" sz="8000">
                <a:solidFill>
                  <a:schemeClr val="dk1"/>
                </a:solidFill>
                <a:latin typeface="Poppins"/>
                <a:ea typeface="Poppins"/>
                <a:cs typeface="Poppins"/>
                <a:sym typeface="Poppins"/>
              </a:rPr>
              <a:t>Deliverables</a:t>
            </a:r>
            <a:endParaRPr b="0" sz="1400" u="none" cap="none" strike="noStrike">
              <a:solidFill>
                <a:schemeClr val="dk1"/>
              </a:solidFill>
              <a:latin typeface="Arial"/>
              <a:ea typeface="Arial"/>
              <a:cs typeface="Arial"/>
              <a:sym typeface="Arial"/>
            </a:endParaRPr>
          </a:p>
        </p:txBody>
      </p:sp>
      <p:sp>
        <p:nvSpPr>
          <p:cNvPr id="451" name="Google Shape;451;p58"/>
          <p:cNvSpPr txBox="1"/>
          <p:nvPr/>
        </p:nvSpPr>
        <p:spPr>
          <a:xfrm>
            <a:off x="5213250" y="3944650"/>
            <a:ext cx="13957500" cy="784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4600">
                <a:solidFill>
                  <a:schemeClr val="dk1"/>
                </a:solidFill>
                <a:latin typeface="Poppins"/>
                <a:ea typeface="Poppins"/>
                <a:cs typeface="Poppins"/>
                <a:sym typeface="Poppins"/>
              </a:rPr>
              <a:t>Current state: content inventory + audit, UX heuristic evaluation, research, analysis, benchmarking &amp; requirements gathering</a:t>
            </a:r>
            <a:endParaRPr sz="46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t/>
            </a:r>
            <a:endParaRPr sz="21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rPr lang="en-US" sz="4600">
                <a:solidFill>
                  <a:schemeClr val="dk1"/>
                </a:solidFill>
                <a:latin typeface="Poppins"/>
                <a:ea typeface="Poppins"/>
                <a:cs typeface="Poppins"/>
                <a:sym typeface="Poppins"/>
              </a:rPr>
              <a:t>User journey mapping: what content do users need at each step of their journey? What’s missing or sub-par?</a:t>
            </a:r>
            <a:endParaRPr sz="46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t/>
            </a:r>
            <a:endParaRPr sz="2100">
              <a:solidFill>
                <a:schemeClr val="dk1"/>
              </a:solidFill>
              <a:latin typeface="Poppins"/>
              <a:ea typeface="Poppins"/>
              <a:cs typeface="Poppins"/>
              <a:sym typeface="Poppins"/>
            </a:endParaRPr>
          </a:p>
          <a:p>
            <a:pPr indent="0" lvl="0" marL="0" rtl="0" algn="ctr">
              <a:lnSpc>
                <a:spcPct val="115000"/>
              </a:lnSpc>
              <a:spcBef>
                <a:spcPts val="1000"/>
              </a:spcBef>
              <a:spcAft>
                <a:spcPts val="1000"/>
              </a:spcAft>
              <a:buNone/>
            </a:pPr>
            <a:r>
              <a:rPr lang="en-US" sz="4600">
                <a:solidFill>
                  <a:schemeClr val="dk1"/>
                </a:solidFill>
                <a:latin typeface="Poppins"/>
                <a:ea typeface="Poppins"/>
                <a:cs typeface="Poppins"/>
                <a:sym typeface="Poppins"/>
              </a:rPr>
              <a:t>Strategy: what course of action will we take to achieve our goals?</a:t>
            </a:r>
            <a:endParaRPr sz="4600">
              <a:solidFill>
                <a:schemeClr val="dk1"/>
              </a:solidFill>
              <a:latin typeface="Poppins"/>
              <a:ea typeface="Poppins"/>
              <a:cs typeface="Poppins"/>
              <a:sym typeface="Poppins"/>
            </a:endParaRPr>
          </a:p>
        </p:txBody>
      </p:sp>
      <p:sp>
        <p:nvSpPr>
          <p:cNvPr id="452" name="Google Shape;452;p58"/>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59"/>
          <p:cNvPicPr preferRelativeResize="0"/>
          <p:nvPr/>
        </p:nvPicPr>
        <p:blipFill>
          <a:blip r:embed="rId3">
            <a:alphaModFix/>
          </a:blip>
          <a:stretch>
            <a:fillRect/>
          </a:stretch>
        </p:blipFill>
        <p:spPr>
          <a:xfrm>
            <a:off x="1339700" y="3033275"/>
            <a:ext cx="21704602" cy="10682726"/>
          </a:xfrm>
          <a:prstGeom prst="rect">
            <a:avLst/>
          </a:prstGeom>
          <a:noFill/>
          <a:ln>
            <a:noFill/>
          </a:ln>
        </p:spPr>
      </p:pic>
      <p:sp>
        <p:nvSpPr>
          <p:cNvPr id="458" name="Google Shape;458;p59"/>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Inventory + Audit</a:t>
            </a:r>
            <a:endParaRPr b="0" sz="1400" u="none" cap="none" strike="noStrike">
              <a:solidFill>
                <a:schemeClr val="dk1"/>
              </a:solidFill>
              <a:latin typeface="Arial"/>
              <a:ea typeface="Arial"/>
              <a:cs typeface="Arial"/>
              <a:sym typeface="Arial"/>
            </a:endParaRPr>
          </a:p>
        </p:txBody>
      </p:sp>
      <p:sp>
        <p:nvSpPr>
          <p:cNvPr id="459" name="Google Shape;459;p59"/>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0"/>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Analytics Assessment</a:t>
            </a:r>
            <a:endParaRPr b="0" sz="1400" u="none" cap="none" strike="noStrike">
              <a:solidFill>
                <a:schemeClr val="dk1"/>
              </a:solidFill>
              <a:latin typeface="Arial"/>
              <a:ea typeface="Arial"/>
              <a:cs typeface="Arial"/>
              <a:sym typeface="Arial"/>
            </a:endParaRPr>
          </a:p>
        </p:txBody>
      </p:sp>
      <p:sp>
        <p:nvSpPr>
          <p:cNvPr id="465" name="Google Shape;465;p60"/>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6" name="Google Shape;466;p60"/>
          <p:cNvPicPr preferRelativeResize="0"/>
          <p:nvPr/>
        </p:nvPicPr>
        <p:blipFill>
          <a:blip r:embed="rId3">
            <a:alphaModFix/>
          </a:blip>
          <a:stretch>
            <a:fillRect/>
          </a:stretch>
        </p:blipFill>
        <p:spPr>
          <a:xfrm>
            <a:off x="1561663" y="3936916"/>
            <a:ext cx="21260677" cy="977908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61"/>
          <p:cNvPicPr preferRelativeResize="0"/>
          <p:nvPr/>
        </p:nvPicPr>
        <p:blipFill>
          <a:blip r:embed="rId3">
            <a:alphaModFix/>
          </a:blip>
          <a:stretch>
            <a:fillRect/>
          </a:stretch>
        </p:blipFill>
        <p:spPr>
          <a:xfrm>
            <a:off x="152400" y="2758975"/>
            <a:ext cx="17030700" cy="10820400"/>
          </a:xfrm>
          <a:prstGeom prst="rect">
            <a:avLst/>
          </a:prstGeom>
          <a:noFill/>
          <a:ln>
            <a:noFill/>
          </a:ln>
        </p:spPr>
      </p:pic>
      <p:pic>
        <p:nvPicPr>
          <p:cNvPr id="472" name="Google Shape;472;p61"/>
          <p:cNvPicPr preferRelativeResize="0"/>
          <p:nvPr/>
        </p:nvPicPr>
        <p:blipFill>
          <a:blip r:embed="rId4">
            <a:alphaModFix/>
          </a:blip>
          <a:stretch>
            <a:fillRect/>
          </a:stretch>
        </p:blipFill>
        <p:spPr>
          <a:xfrm>
            <a:off x="8191550" y="3165225"/>
            <a:ext cx="15767777" cy="10380599"/>
          </a:xfrm>
          <a:prstGeom prst="rect">
            <a:avLst/>
          </a:prstGeom>
          <a:noFill/>
          <a:ln>
            <a:noFill/>
          </a:ln>
        </p:spPr>
      </p:pic>
      <p:sp>
        <p:nvSpPr>
          <p:cNvPr id="473" name="Google Shape;473;p61"/>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Heuristic Evaluation</a:t>
            </a:r>
            <a:endParaRPr b="0" sz="1400" u="none" cap="none" strike="noStrike">
              <a:solidFill>
                <a:schemeClr val="dk1"/>
              </a:solidFill>
              <a:latin typeface="Arial"/>
              <a:ea typeface="Arial"/>
              <a:cs typeface="Arial"/>
              <a:sym typeface="Arial"/>
            </a:endParaRPr>
          </a:p>
        </p:txBody>
      </p:sp>
      <p:sp>
        <p:nvSpPr>
          <p:cNvPr id="474" name="Google Shape;474;p61"/>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62"/>
          <p:cNvPicPr preferRelativeResize="0"/>
          <p:nvPr/>
        </p:nvPicPr>
        <p:blipFill>
          <a:blip r:embed="rId3">
            <a:alphaModFix/>
          </a:blip>
          <a:stretch>
            <a:fillRect/>
          </a:stretch>
        </p:blipFill>
        <p:spPr>
          <a:xfrm>
            <a:off x="1889488" y="3403475"/>
            <a:ext cx="20605025" cy="10312525"/>
          </a:xfrm>
          <a:prstGeom prst="rect">
            <a:avLst/>
          </a:prstGeom>
          <a:noFill/>
          <a:ln>
            <a:noFill/>
          </a:ln>
        </p:spPr>
      </p:pic>
      <p:sp>
        <p:nvSpPr>
          <p:cNvPr id="480" name="Google Shape;480;p62"/>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User Journey Mapping</a:t>
            </a:r>
            <a:endParaRPr b="0" sz="1400" u="none" cap="none" strike="noStrike">
              <a:solidFill>
                <a:schemeClr val="dk1"/>
              </a:solidFill>
              <a:latin typeface="Arial"/>
              <a:ea typeface="Arial"/>
              <a:cs typeface="Arial"/>
              <a:sym typeface="Arial"/>
            </a:endParaRPr>
          </a:p>
        </p:txBody>
      </p:sp>
      <p:sp>
        <p:nvSpPr>
          <p:cNvPr id="481" name="Google Shape;481;p62"/>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63"/>
          <p:cNvPicPr preferRelativeResize="0"/>
          <p:nvPr/>
        </p:nvPicPr>
        <p:blipFill>
          <a:blip r:embed="rId3">
            <a:alphaModFix/>
          </a:blip>
          <a:stretch>
            <a:fillRect/>
          </a:stretch>
        </p:blipFill>
        <p:spPr>
          <a:xfrm>
            <a:off x="1219200" y="3554546"/>
            <a:ext cx="8813464" cy="4083122"/>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20000"/>
              </a:srgbClr>
            </a:outerShdw>
          </a:effectLst>
        </p:spPr>
      </p:pic>
      <p:pic>
        <p:nvPicPr>
          <p:cNvPr id="487" name="Google Shape;487;p63"/>
          <p:cNvPicPr preferRelativeResize="0"/>
          <p:nvPr/>
        </p:nvPicPr>
        <p:blipFill>
          <a:blip r:embed="rId4">
            <a:alphaModFix/>
          </a:blip>
          <a:stretch>
            <a:fillRect/>
          </a:stretch>
        </p:blipFill>
        <p:spPr>
          <a:xfrm>
            <a:off x="1981533" y="6018333"/>
            <a:ext cx="8813467" cy="4497267"/>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20000"/>
              </a:srgbClr>
            </a:outerShdw>
          </a:effectLst>
        </p:spPr>
      </p:pic>
      <p:pic>
        <p:nvPicPr>
          <p:cNvPr id="488" name="Google Shape;488;p63"/>
          <p:cNvPicPr preferRelativeResize="0"/>
          <p:nvPr/>
        </p:nvPicPr>
        <p:blipFill>
          <a:blip r:embed="rId5">
            <a:alphaModFix/>
          </a:blip>
          <a:stretch>
            <a:fillRect/>
          </a:stretch>
        </p:blipFill>
        <p:spPr>
          <a:xfrm>
            <a:off x="12480866" y="3554533"/>
            <a:ext cx="8346142" cy="4083134"/>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20000"/>
              </a:srgbClr>
            </a:outerShdw>
          </a:effectLst>
        </p:spPr>
      </p:pic>
      <p:pic>
        <p:nvPicPr>
          <p:cNvPr id="489" name="Google Shape;489;p63"/>
          <p:cNvPicPr preferRelativeResize="0"/>
          <p:nvPr/>
        </p:nvPicPr>
        <p:blipFill>
          <a:blip r:embed="rId6">
            <a:alphaModFix/>
          </a:blip>
          <a:stretch>
            <a:fillRect/>
          </a:stretch>
        </p:blipFill>
        <p:spPr>
          <a:xfrm>
            <a:off x="13919200" y="6018333"/>
            <a:ext cx="9110598" cy="4497266"/>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20000"/>
              </a:srgbClr>
            </a:outerShdw>
          </a:effectLst>
        </p:spPr>
      </p:pic>
      <p:sp>
        <p:nvSpPr>
          <p:cNvPr id="490" name="Google Shape;490;p63"/>
          <p:cNvSpPr txBox="1"/>
          <p:nvPr/>
        </p:nvSpPr>
        <p:spPr>
          <a:xfrm>
            <a:off x="1829133" y="10896600"/>
            <a:ext cx="8000100" cy="1716900"/>
          </a:xfrm>
          <a:prstGeom prst="rect">
            <a:avLst/>
          </a:prstGeom>
          <a:noFill/>
          <a:ln>
            <a:noFill/>
          </a:ln>
        </p:spPr>
        <p:txBody>
          <a:bodyPr anchorCtr="0" anchor="t" bIns="243800" lIns="243800" spcFirstLastPara="1" rIns="243800" wrap="square" tIns="243800">
            <a:spAutoFit/>
          </a:bodyPr>
          <a:lstStyle/>
          <a:p>
            <a:pPr indent="0" lvl="0" marL="0" rtl="0" algn="ctr">
              <a:lnSpc>
                <a:spcPct val="115000"/>
              </a:lnSpc>
              <a:spcBef>
                <a:spcPts val="0"/>
              </a:spcBef>
              <a:spcAft>
                <a:spcPts val="0"/>
              </a:spcAft>
              <a:buNone/>
            </a:pPr>
            <a:r>
              <a:rPr lang="en-US" sz="3700">
                <a:solidFill>
                  <a:schemeClr val="dk1"/>
                </a:solidFill>
                <a:latin typeface="Poppins"/>
                <a:ea typeface="Poppins"/>
                <a:cs typeface="Poppins"/>
                <a:sym typeface="Poppins"/>
              </a:rPr>
              <a:t>Diagnose &amp; summarize </a:t>
            </a:r>
            <a:r>
              <a:rPr b="1" lang="en-US" sz="3700">
                <a:solidFill>
                  <a:schemeClr val="dk1"/>
                </a:solidFill>
                <a:latin typeface="Poppins"/>
                <a:ea typeface="Poppins"/>
                <a:cs typeface="Poppins"/>
                <a:sym typeface="Poppins"/>
              </a:rPr>
              <a:t>main </a:t>
            </a:r>
            <a:endParaRPr b="1" sz="3700">
              <a:solidFill>
                <a:schemeClr val="dk1"/>
              </a:solidFill>
              <a:latin typeface="Poppins"/>
              <a:ea typeface="Poppins"/>
              <a:cs typeface="Poppins"/>
              <a:sym typeface="Poppins"/>
            </a:endParaRPr>
          </a:p>
          <a:p>
            <a:pPr indent="0" lvl="0" marL="0" rtl="0" algn="ctr">
              <a:lnSpc>
                <a:spcPct val="115000"/>
              </a:lnSpc>
              <a:spcBef>
                <a:spcPts val="0"/>
              </a:spcBef>
              <a:spcAft>
                <a:spcPts val="2700"/>
              </a:spcAft>
              <a:buNone/>
            </a:pPr>
            <a:r>
              <a:rPr b="1" lang="en-US" sz="3700">
                <a:solidFill>
                  <a:schemeClr val="dk1"/>
                </a:solidFill>
                <a:latin typeface="Poppins"/>
                <a:ea typeface="Poppins"/>
                <a:cs typeface="Poppins"/>
                <a:sym typeface="Poppins"/>
              </a:rPr>
              <a:t>pain points</a:t>
            </a:r>
            <a:r>
              <a:rPr lang="en-US" sz="3700">
                <a:solidFill>
                  <a:schemeClr val="dk1"/>
                </a:solidFill>
                <a:latin typeface="Poppins"/>
                <a:ea typeface="Poppins"/>
                <a:cs typeface="Poppins"/>
                <a:sym typeface="Poppins"/>
              </a:rPr>
              <a:t> to address</a:t>
            </a:r>
            <a:endParaRPr sz="3700">
              <a:solidFill>
                <a:schemeClr val="dk1"/>
              </a:solidFill>
              <a:latin typeface="Poppins"/>
              <a:ea typeface="Poppins"/>
              <a:cs typeface="Poppins"/>
              <a:sym typeface="Poppins"/>
            </a:endParaRPr>
          </a:p>
        </p:txBody>
      </p:sp>
      <p:sp>
        <p:nvSpPr>
          <p:cNvPr id="491" name="Google Shape;491;p63"/>
          <p:cNvSpPr txBox="1"/>
          <p:nvPr/>
        </p:nvSpPr>
        <p:spPr>
          <a:xfrm>
            <a:off x="13690600" y="10896600"/>
            <a:ext cx="8000100" cy="1716900"/>
          </a:xfrm>
          <a:prstGeom prst="rect">
            <a:avLst/>
          </a:prstGeom>
          <a:noFill/>
          <a:ln>
            <a:noFill/>
          </a:ln>
        </p:spPr>
        <p:txBody>
          <a:bodyPr anchorCtr="0" anchor="t" bIns="243800" lIns="243800" spcFirstLastPara="1" rIns="243800" wrap="square" tIns="243800">
            <a:spAutoFit/>
          </a:bodyPr>
          <a:lstStyle/>
          <a:p>
            <a:pPr indent="0" lvl="0" marL="0" rtl="0" algn="ctr">
              <a:lnSpc>
                <a:spcPct val="115000"/>
              </a:lnSpc>
              <a:spcBef>
                <a:spcPts val="0"/>
              </a:spcBef>
              <a:spcAft>
                <a:spcPts val="2700"/>
              </a:spcAft>
              <a:buNone/>
            </a:pPr>
            <a:r>
              <a:rPr lang="en-US" sz="3700">
                <a:solidFill>
                  <a:schemeClr val="dk1"/>
                </a:solidFill>
                <a:latin typeface="Poppins"/>
                <a:ea typeface="Poppins"/>
                <a:cs typeface="Poppins"/>
                <a:sym typeface="Poppins"/>
              </a:rPr>
              <a:t>Consolidate </a:t>
            </a:r>
            <a:r>
              <a:rPr b="1" lang="en-US" sz="3700">
                <a:solidFill>
                  <a:schemeClr val="dk1"/>
                </a:solidFill>
                <a:latin typeface="Poppins"/>
                <a:ea typeface="Poppins"/>
                <a:cs typeface="Poppins"/>
                <a:sym typeface="Poppins"/>
              </a:rPr>
              <a:t>opportunities</a:t>
            </a:r>
            <a:r>
              <a:rPr lang="en-US" sz="3700">
                <a:solidFill>
                  <a:schemeClr val="dk1"/>
                </a:solidFill>
                <a:latin typeface="Poppins"/>
                <a:ea typeface="Poppins"/>
                <a:cs typeface="Poppins"/>
                <a:sym typeface="Poppins"/>
              </a:rPr>
              <a:t> &amp; develop the </a:t>
            </a:r>
            <a:r>
              <a:rPr b="1" lang="en-US" sz="3700">
                <a:solidFill>
                  <a:schemeClr val="dk1"/>
                </a:solidFill>
                <a:latin typeface="Poppins"/>
                <a:ea typeface="Poppins"/>
                <a:cs typeface="Poppins"/>
                <a:sym typeface="Poppins"/>
              </a:rPr>
              <a:t>redesign strategy</a:t>
            </a:r>
            <a:endParaRPr sz="3700">
              <a:latin typeface="Poppins"/>
              <a:ea typeface="Poppins"/>
              <a:cs typeface="Poppins"/>
              <a:sym typeface="Poppins"/>
            </a:endParaRPr>
          </a:p>
        </p:txBody>
      </p:sp>
      <p:sp>
        <p:nvSpPr>
          <p:cNvPr id="492" name="Google Shape;492;p63"/>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Findings Summary</a:t>
            </a:r>
            <a:endParaRPr b="0" sz="1400" u="none" cap="none" strike="noStrike">
              <a:solidFill>
                <a:schemeClr val="dk1"/>
              </a:solidFill>
              <a:latin typeface="Arial"/>
              <a:ea typeface="Arial"/>
              <a:cs typeface="Arial"/>
              <a:sym typeface="Arial"/>
            </a:endParaRPr>
          </a:p>
        </p:txBody>
      </p:sp>
      <p:sp>
        <p:nvSpPr>
          <p:cNvPr id="493" name="Google Shape;493;p63"/>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4"/>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Strategy</a:t>
            </a:r>
            <a:endParaRPr b="0" sz="1400" u="none" cap="none" strike="noStrike">
              <a:solidFill>
                <a:schemeClr val="dk1"/>
              </a:solidFill>
              <a:latin typeface="Arial"/>
              <a:ea typeface="Arial"/>
              <a:cs typeface="Arial"/>
              <a:sym typeface="Arial"/>
            </a:endParaRPr>
          </a:p>
        </p:txBody>
      </p:sp>
      <p:sp>
        <p:nvSpPr>
          <p:cNvPr id="499" name="Google Shape;499;p64"/>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00" name="Google Shape;500;p64"/>
          <p:cNvGraphicFramePr/>
          <p:nvPr/>
        </p:nvGraphicFramePr>
        <p:xfrm>
          <a:off x="2025500" y="4400075"/>
          <a:ext cx="3000000" cy="3000000"/>
        </p:xfrm>
        <a:graphic>
          <a:graphicData uri="http://schemas.openxmlformats.org/drawingml/2006/table">
            <a:tbl>
              <a:tblPr>
                <a:noFill/>
                <a:tableStyleId>{73534A70-D8AE-4CDF-B7AA-062EA035887B}</a:tableStyleId>
              </a:tblPr>
              <a:tblGrid>
                <a:gridCol w="9734175"/>
                <a:gridCol w="10925125"/>
              </a:tblGrid>
              <a:tr h="381000">
                <a:tc>
                  <a:txBody>
                    <a:bodyPr/>
                    <a:lstStyle/>
                    <a:p>
                      <a:pPr indent="0" lvl="0" marL="0" rtl="0" algn="l">
                        <a:spcBef>
                          <a:spcPts val="0"/>
                        </a:spcBef>
                        <a:spcAft>
                          <a:spcPts val="0"/>
                        </a:spcAft>
                        <a:buNone/>
                      </a:pPr>
                      <a:r>
                        <a:rPr b="1" lang="en-US" sz="4800">
                          <a:latin typeface="Poppins"/>
                          <a:ea typeface="Poppins"/>
                          <a:cs typeface="Poppins"/>
                          <a:sym typeface="Poppins"/>
                        </a:rPr>
                        <a:t>Goals</a:t>
                      </a:r>
                      <a:endParaRPr b="1" sz="48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US" sz="4800">
                          <a:latin typeface="Poppins"/>
                          <a:ea typeface="Poppins"/>
                          <a:cs typeface="Poppins"/>
                          <a:sym typeface="Poppins"/>
                        </a:rPr>
                        <a:t>Recommendations</a:t>
                      </a:r>
                      <a:endParaRPr b="1" sz="48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4800">
                          <a:solidFill>
                            <a:schemeClr val="dk1"/>
                          </a:solidFill>
                          <a:latin typeface="Poppins"/>
                          <a:ea typeface="Poppins"/>
                          <a:cs typeface="Poppins"/>
                          <a:sym typeface="Poppins"/>
                        </a:rPr>
                        <a:t>Clear CTAs:</a:t>
                      </a:r>
                      <a:endParaRPr sz="4800">
                        <a:solidFill>
                          <a:schemeClr val="dk1"/>
                        </a:solidFill>
                        <a:latin typeface="Poppins"/>
                        <a:ea typeface="Poppins"/>
                        <a:cs typeface="Poppins"/>
                        <a:sym typeface="Poppins"/>
                      </a:endParaRPr>
                    </a:p>
                    <a:p>
                      <a:pPr indent="0" lvl="0" marL="0" rtl="0" algn="l">
                        <a:spcBef>
                          <a:spcPts val="0"/>
                        </a:spcBef>
                        <a:spcAft>
                          <a:spcPts val="0"/>
                        </a:spcAft>
                        <a:buNone/>
                      </a:pPr>
                      <a:r>
                        <a:t/>
                      </a:r>
                      <a:endParaRPr sz="4800">
                        <a:solidFill>
                          <a:schemeClr val="dk1"/>
                        </a:solidFill>
                        <a:latin typeface="Poppins"/>
                        <a:ea typeface="Poppins"/>
                        <a:cs typeface="Poppins"/>
                        <a:sym typeface="Poppins"/>
                      </a:endParaRPr>
                    </a:p>
                    <a:p>
                      <a:pPr indent="-533400" lvl="0" marL="914400" rtl="0" algn="l">
                        <a:spcBef>
                          <a:spcPts val="0"/>
                        </a:spcBef>
                        <a:spcAft>
                          <a:spcPts val="0"/>
                        </a:spcAft>
                        <a:buClr>
                          <a:schemeClr val="dk1"/>
                        </a:buClr>
                        <a:buSzPts val="4800"/>
                        <a:buFont typeface="Poppins"/>
                        <a:buChar char="●"/>
                      </a:pPr>
                      <a:r>
                        <a:rPr lang="en-US" sz="4800">
                          <a:solidFill>
                            <a:schemeClr val="dk1"/>
                          </a:solidFill>
                          <a:latin typeface="Poppins"/>
                          <a:ea typeface="Poppins"/>
                          <a:cs typeface="Poppins"/>
                          <a:sym typeface="Poppins"/>
                        </a:rPr>
                        <a:t>Increase conversions (number of applicants)</a:t>
                      </a:r>
                      <a:endParaRPr sz="4800">
                        <a:solidFill>
                          <a:schemeClr val="dk1"/>
                        </a:solidFill>
                        <a:latin typeface="Poppins"/>
                        <a:ea typeface="Poppins"/>
                        <a:cs typeface="Poppins"/>
                        <a:sym typeface="Poppins"/>
                      </a:endParaRPr>
                    </a:p>
                    <a:p>
                      <a:pPr indent="-533400" lvl="0" marL="914400" rtl="0" algn="l">
                        <a:spcBef>
                          <a:spcPts val="0"/>
                        </a:spcBef>
                        <a:spcAft>
                          <a:spcPts val="0"/>
                        </a:spcAft>
                        <a:buClr>
                          <a:schemeClr val="dk1"/>
                        </a:buClr>
                        <a:buSzPts val="4800"/>
                        <a:buFont typeface="Poppins"/>
                        <a:buChar char="●"/>
                      </a:pPr>
                      <a:r>
                        <a:rPr lang="en-US" sz="4800">
                          <a:solidFill>
                            <a:schemeClr val="dk1"/>
                          </a:solidFill>
                          <a:latin typeface="Poppins"/>
                          <a:ea typeface="Poppins"/>
                          <a:cs typeface="Poppins"/>
                          <a:sym typeface="Poppins"/>
                        </a:rPr>
                        <a:t>Reduce phone calls</a:t>
                      </a:r>
                      <a:endParaRPr sz="56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4800">
                          <a:solidFill>
                            <a:schemeClr val="dk1"/>
                          </a:solidFill>
                          <a:latin typeface="Poppins"/>
                          <a:ea typeface="Poppins"/>
                          <a:cs typeface="Poppins"/>
                          <a:sym typeface="Poppins"/>
                        </a:rPr>
                        <a:t>1-2 CTAs per page</a:t>
                      </a:r>
                      <a:endParaRPr sz="4800">
                        <a:solidFill>
                          <a:schemeClr val="dk1"/>
                        </a:solidFill>
                        <a:latin typeface="Poppins"/>
                        <a:ea typeface="Poppins"/>
                        <a:cs typeface="Poppins"/>
                        <a:sym typeface="Poppins"/>
                      </a:endParaRPr>
                    </a:p>
                    <a:p>
                      <a:pPr indent="0" lvl="0" marL="0" rtl="0" algn="l">
                        <a:spcBef>
                          <a:spcPts val="0"/>
                        </a:spcBef>
                        <a:spcAft>
                          <a:spcPts val="0"/>
                        </a:spcAft>
                        <a:buNone/>
                      </a:pPr>
                      <a:r>
                        <a:t/>
                      </a:r>
                      <a:endParaRPr sz="4800">
                        <a:solidFill>
                          <a:schemeClr val="dk1"/>
                        </a:solidFill>
                        <a:latin typeface="Poppins"/>
                        <a:ea typeface="Poppins"/>
                        <a:cs typeface="Poppins"/>
                        <a:sym typeface="Poppins"/>
                      </a:endParaRPr>
                    </a:p>
                    <a:p>
                      <a:pPr indent="0" lvl="0" marL="0" rtl="0" algn="l">
                        <a:spcBef>
                          <a:spcPts val="0"/>
                        </a:spcBef>
                        <a:spcAft>
                          <a:spcPts val="0"/>
                        </a:spcAft>
                        <a:buNone/>
                      </a:pPr>
                      <a:r>
                        <a:rPr lang="en-US" sz="4800">
                          <a:solidFill>
                            <a:schemeClr val="dk1"/>
                          </a:solidFill>
                          <a:latin typeface="Poppins"/>
                          <a:ea typeface="Poppins"/>
                          <a:cs typeface="Poppins"/>
                          <a:sym typeface="Poppins"/>
                        </a:rPr>
                        <a:t>Primary CTAs to book: </a:t>
                      </a:r>
                      <a:endParaRPr sz="4800">
                        <a:solidFill>
                          <a:schemeClr val="dk1"/>
                        </a:solidFill>
                        <a:latin typeface="Poppins"/>
                        <a:ea typeface="Poppins"/>
                        <a:cs typeface="Poppins"/>
                        <a:sym typeface="Poppins"/>
                      </a:endParaRPr>
                    </a:p>
                    <a:p>
                      <a:pPr indent="-533400" lvl="0" marL="914400" rtl="0" algn="l">
                        <a:spcBef>
                          <a:spcPts val="0"/>
                        </a:spcBef>
                        <a:spcAft>
                          <a:spcPts val="0"/>
                        </a:spcAft>
                        <a:buClr>
                          <a:schemeClr val="dk1"/>
                        </a:buClr>
                        <a:buSzPts val="4800"/>
                        <a:buFont typeface="Poppins"/>
                        <a:buChar char="●"/>
                      </a:pPr>
                      <a:r>
                        <a:rPr lang="en-US" sz="4800">
                          <a:solidFill>
                            <a:schemeClr val="dk1"/>
                          </a:solidFill>
                          <a:latin typeface="Poppins"/>
                          <a:ea typeface="Poppins"/>
                          <a:cs typeface="Poppins"/>
                          <a:sym typeface="Poppins"/>
                        </a:rPr>
                        <a:t>Online info session</a:t>
                      </a:r>
                      <a:endParaRPr sz="4800">
                        <a:solidFill>
                          <a:schemeClr val="dk1"/>
                        </a:solidFill>
                        <a:latin typeface="Poppins"/>
                        <a:ea typeface="Poppins"/>
                        <a:cs typeface="Poppins"/>
                        <a:sym typeface="Poppins"/>
                      </a:endParaRPr>
                    </a:p>
                    <a:p>
                      <a:pPr indent="-533400" lvl="0" marL="914400" rtl="0" algn="l">
                        <a:spcBef>
                          <a:spcPts val="0"/>
                        </a:spcBef>
                        <a:spcAft>
                          <a:spcPts val="0"/>
                        </a:spcAft>
                        <a:buClr>
                          <a:schemeClr val="dk1"/>
                        </a:buClr>
                        <a:buSzPts val="4800"/>
                        <a:buFont typeface="Poppins"/>
                        <a:buChar char="●"/>
                      </a:pPr>
                      <a:r>
                        <a:rPr lang="en-US" sz="4800">
                          <a:solidFill>
                            <a:schemeClr val="dk1"/>
                          </a:solidFill>
                          <a:latin typeface="Poppins"/>
                          <a:ea typeface="Poppins"/>
                          <a:cs typeface="Poppins"/>
                          <a:sym typeface="Poppins"/>
                        </a:rPr>
                        <a:t>Meet a Student/Grad</a:t>
                      </a:r>
                      <a:endParaRPr sz="4800">
                        <a:solidFill>
                          <a:schemeClr val="dk1"/>
                        </a:solidFill>
                        <a:latin typeface="Poppins"/>
                        <a:ea typeface="Poppins"/>
                        <a:cs typeface="Poppins"/>
                        <a:sym typeface="Poppins"/>
                      </a:endParaRPr>
                    </a:p>
                    <a:p>
                      <a:pPr indent="-533400" lvl="0" marL="914400" rtl="0" algn="l">
                        <a:spcBef>
                          <a:spcPts val="0"/>
                        </a:spcBef>
                        <a:spcAft>
                          <a:spcPts val="0"/>
                        </a:spcAft>
                        <a:buClr>
                          <a:schemeClr val="dk1"/>
                        </a:buClr>
                        <a:buSzPts val="4800"/>
                        <a:buFont typeface="Poppins"/>
                        <a:buChar char="●"/>
                      </a:pPr>
                      <a:r>
                        <a:rPr lang="en-US" sz="4800">
                          <a:solidFill>
                            <a:schemeClr val="dk1"/>
                          </a:solidFill>
                          <a:latin typeface="Poppins"/>
                          <a:ea typeface="Poppins"/>
                          <a:cs typeface="Poppins"/>
                          <a:sym typeface="Poppins"/>
                        </a:rPr>
                        <a:t>Virtual appointment</a:t>
                      </a:r>
                      <a:endParaRPr sz="4800">
                        <a:solidFill>
                          <a:schemeClr val="dk1"/>
                        </a:solidFill>
                        <a:latin typeface="Poppins"/>
                        <a:ea typeface="Poppins"/>
                        <a:cs typeface="Poppins"/>
                        <a:sym typeface="Poppins"/>
                      </a:endParaRPr>
                    </a:p>
                    <a:p>
                      <a:pPr indent="0" lvl="0" marL="914400" rtl="0" algn="l">
                        <a:spcBef>
                          <a:spcPts val="0"/>
                        </a:spcBef>
                        <a:spcAft>
                          <a:spcPts val="0"/>
                        </a:spcAft>
                        <a:buNone/>
                      </a:pPr>
                      <a:r>
                        <a:t/>
                      </a:r>
                      <a:endParaRPr sz="4800">
                        <a:solidFill>
                          <a:schemeClr val="dk1"/>
                        </a:solidFill>
                        <a:latin typeface="Poppins"/>
                        <a:ea typeface="Poppins"/>
                        <a:cs typeface="Poppins"/>
                        <a:sym typeface="Poppins"/>
                      </a:endParaRPr>
                    </a:p>
                    <a:p>
                      <a:pPr indent="0" lvl="0" marL="0" rtl="0" algn="l">
                        <a:spcBef>
                          <a:spcPts val="0"/>
                        </a:spcBef>
                        <a:spcAft>
                          <a:spcPts val="0"/>
                        </a:spcAft>
                        <a:buNone/>
                      </a:pPr>
                      <a:r>
                        <a:rPr lang="en-US" sz="4800">
                          <a:solidFill>
                            <a:schemeClr val="dk1"/>
                          </a:solidFill>
                          <a:latin typeface="Poppins"/>
                          <a:ea typeface="Poppins"/>
                          <a:cs typeface="Poppins"/>
                          <a:sym typeface="Poppins"/>
                        </a:rPr>
                        <a:t>Secondary CTAs: </a:t>
                      </a:r>
                      <a:endParaRPr sz="4800">
                        <a:solidFill>
                          <a:schemeClr val="dk1"/>
                        </a:solidFill>
                        <a:latin typeface="Poppins"/>
                        <a:ea typeface="Poppins"/>
                        <a:cs typeface="Poppins"/>
                        <a:sym typeface="Poppins"/>
                      </a:endParaRPr>
                    </a:p>
                    <a:p>
                      <a:pPr indent="-533400" lvl="0" marL="914400" rtl="0" algn="l">
                        <a:spcBef>
                          <a:spcPts val="0"/>
                        </a:spcBef>
                        <a:spcAft>
                          <a:spcPts val="0"/>
                        </a:spcAft>
                        <a:buClr>
                          <a:schemeClr val="dk1"/>
                        </a:buClr>
                        <a:buSzPts val="4800"/>
                        <a:buFont typeface="Poppins"/>
                        <a:buChar char="●"/>
                      </a:pPr>
                      <a:r>
                        <a:rPr lang="en-US" sz="4800">
                          <a:solidFill>
                            <a:schemeClr val="dk1"/>
                          </a:solidFill>
                          <a:latin typeface="Poppins"/>
                          <a:ea typeface="Poppins"/>
                          <a:cs typeface="Poppins"/>
                          <a:sym typeface="Poppins"/>
                        </a:rPr>
                        <a:t>Join mailing list</a:t>
                      </a:r>
                      <a:endParaRPr sz="4800">
                        <a:solidFill>
                          <a:schemeClr val="dk1"/>
                        </a:solidFill>
                        <a:latin typeface="Poppins"/>
                        <a:ea typeface="Poppins"/>
                        <a:cs typeface="Poppins"/>
                        <a:sym typeface="Poppins"/>
                      </a:endParaRPr>
                    </a:p>
                    <a:p>
                      <a:pPr indent="-533400" lvl="0" marL="914400" rtl="0" algn="l">
                        <a:spcBef>
                          <a:spcPts val="0"/>
                        </a:spcBef>
                        <a:spcAft>
                          <a:spcPts val="0"/>
                        </a:spcAft>
                        <a:buClr>
                          <a:schemeClr val="dk1"/>
                        </a:buClr>
                        <a:buSzPts val="4800"/>
                        <a:buFont typeface="Poppins"/>
                        <a:buChar char="●"/>
                      </a:pPr>
                      <a:r>
                        <a:rPr lang="en-US" sz="4800">
                          <a:solidFill>
                            <a:schemeClr val="dk1"/>
                          </a:solidFill>
                          <a:latin typeface="Poppins"/>
                          <a:ea typeface="Poppins"/>
                          <a:cs typeface="Poppins"/>
                          <a:sym typeface="Poppins"/>
                        </a:rPr>
                        <a:t>Download viewbook</a:t>
                      </a:r>
                      <a:endParaRPr sz="4800">
                        <a:latin typeface="Poppins"/>
                        <a:ea typeface="Poppins"/>
                        <a:cs typeface="Poppins"/>
                        <a:sym typeface="Poppi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5"/>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Strategy</a:t>
            </a:r>
            <a:endParaRPr b="0" sz="1400" u="none" cap="none" strike="noStrike">
              <a:solidFill>
                <a:schemeClr val="dk1"/>
              </a:solidFill>
              <a:latin typeface="Arial"/>
              <a:ea typeface="Arial"/>
              <a:cs typeface="Arial"/>
              <a:sym typeface="Arial"/>
            </a:endParaRPr>
          </a:p>
        </p:txBody>
      </p:sp>
      <p:sp>
        <p:nvSpPr>
          <p:cNvPr id="506" name="Google Shape;506;p65"/>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07" name="Google Shape;507;p65"/>
          <p:cNvGraphicFramePr/>
          <p:nvPr/>
        </p:nvGraphicFramePr>
        <p:xfrm>
          <a:off x="2025500" y="4400075"/>
          <a:ext cx="3000000" cy="3000000"/>
        </p:xfrm>
        <a:graphic>
          <a:graphicData uri="http://schemas.openxmlformats.org/drawingml/2006/table">
            <a:tbl>
              <a:tblPr>
                <a:noFill/>
                <a:tableStyleId>{73534A70-D8AE-4CDF-B7AA-062EA035887B}</a:tableStyleId>
              </a:tblPr>
              <a:tblGrid>
                <a:gridCol w="9459075"/>
                <a:gridCol w="11200225"/>
              </a:tblGrid>
              <a:tr h="381000">
                <a:tc>
                  <a:txBody>
                    <a:bodyPr/>
                    <a:lstStyle/>
                    <a:p>
                      <a:pPr indent="0" lvl="0" marL="0" rtl="0" algn="l">
                        <a:spcBef>
                          <a:spcPts val="0"/>
                        </a:spcBef>
                        <a:spcAft>
                          <a:spcPts val="0"/>
                        </a:spcAft>
                        <a:buNone/>
                      </a:pPr>
                      <a:r>
                        <a:rPr b="1" lang="en-US" sz="4800">
                          <a:latin typeface="Poppins"/>
                          <a:ea typeface="Poppins"/>
                          <a:cs typeface="Poppins"/>
                          <a:sym typeface="Poppins"/>
                        </a:rPr>
                        <a:t>Goals</a:t>
                      </a:r>
                      <a:endParaRPr b="1" sz="48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US" sz="4800">
                          <a:latin typeface="Poppins"/>
                          <a:ea typeface="Poppins"/>
                          <a:cs typeface="Poppins"/>
                          <a:sym typeface="Poppins"/>
                        </a:rPr>
                        <a:t>Recommendations</a:t>
                      </a:r>
                      <a:endParaRPr b="1" sz="4800">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4800">
                          <a:latin typeface="Poppins"/>
                          <a:ea typeface="Poppins"/>
                          <a:cs typeface="Poppins"/>
                          <a:sym typeface="Poppins"/>
                        </a:rPr>
                        <a:t>Program selector:</a:t>
                      </a:r>
                      <a:endParaRPr sz="4800">
                        <a:latin typeface="Poppins"/>
                        <a:ea typeface="Poppins"/>
                        <a:cs typeface="Poppins"/>
                        <a:sym typeface="Poppins"/>
                      </a:endParaRPr>
                    </a:p>
                    <a:p>
                      <a:pPr indent="0" lvl="0" marL="0" rtl="0" algn="l">
                        <a:spcBef>
                          <a:spcPts val="0"/>
                        </a:spcBef>
                        <a:spcAft>
                          <a:spcPts val="0"/>
                        </a:spcAft>
                        <a:buNone/>
                      </a:pPr>
                      <a:r>
                        <a:t/>
                      </a:r>
                      <a:endParaRPr sz="4800">
                        <a:latin typeface="Poppins"/>
                        <a:ea typeface="Poppins"/>
                        <a:cs typeface="Poppins"/>
                        <a:sym typeface="Poppins"/>
                      </a:endParaRPr>
                    </a:p>
                    <a:p>
                      <a:pPr indent="-533400" lvl="0" marL="914400" rtl="0" algn="l">
                        <a:spcBef>
                          <a:spcPts val="0"/>
                        </a:spcBef>
                        <a:spcAft>
                          <a:spcPts val="0"/>
                        </a:spcAft>
                        <a:buSzPts val="4800"/>
                        <a:buFont typeface="Poppins"/>
                        <a:buChar char="●"/>
                      </a:pPr>
                      <a:r>
                        <a:rPr lang="en-US" sz="4800">
                          <a:latin typeface="Poppins"/>
                          <a:ea typeface="Poppins"/>
                          <a:cs typeface="Poppins"/>
                          <a:sym typeface="Poppins"/>
                        </a:rPr>
                        <a:t>Demonstrate that programs are multidisciplinary</a:t>
                      </a:r>
                      <a:endParaRPr sz="4800">
                        <a:latin typeface="Poppins"/>
                        <a:ea typeface="Poppins"/>
                        <a:cs typeface="Poppins"/>
                        <a:sym typeface="Poppins"/>
                      </a:endParaRPr>
                    </a:p>
                    <a:p>
                      <a:pPr indent="-533400" lvl="0" marL="914400" rtl="0" algn="l">
                        <a:spcBef>
                          <a:spcPts val="0"/>
                        </a:spcBef>
                        <a:spcAft>
                          <a:spcPts val="0"/>
                        </a:spcAft>
                        <a:buSzPts val="4800"/>
                        <a:buFont typeface="Poppins"/>
                        <a:buChar char="●"/>
                      </a:pPr>
                      <a:r>
                        <a:rPr lang="en-US" sz="4800">
                          <a:latin typeface="Poppins"/>
                          <a:ea typeface="Poppins"/>
                          <a:cs typeface="Poppins"/>
                          <a:sym typeface="Poppins"/>
                        </a:rPr>
                        <a:t>Invite students to try on different hats or expand their options</a:t>
                      </a:r>
                      <a:endParaRPr sz="4800">
                        <a:latin typeface="Poppins"/>
                        <a:ea typeface="Poppins"/>
                        <a:cs typeface="Poppins"/>
                        <a:sym typeface="Poppi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533400" lvl="0" marL="914400" rtl="0" algn="l">
                        <a:spcBef>
                          <a:spcPts val="0"/>
                        </a:spcBef>
                        <a:spcAft>
                          <a:spcPts val="0"/>
                        </a:spcAft>
                        <a:buSzPts val="4800"/>
                        <a:buFont typeface="Poppins"/>
                        <a:buChar char="●"/>
                      </a:pPr>
                      <a:r>
                        <a:rPr lang="en-US" sz="4800">
                          <a:latin typeface="Poppins"/>
                          <a:ea typeface="Poppins"/>
                          <a:cs typeface="Poppins"/>
                          <a:sym typeface="Poppins"/>
                        </a:rPr>
                        <a:t>Show all the programs by default</a:t>
                      </a:r>
                      <a:endParaRPr sz="4800">
                        <a:latin typeface="Poppins"/>
                        <a:ea typeface="Poppins"/>
                        <a:cs typeface="Poppins"/>
                        <a:sym typeface="Poppins"/>
                      </a:endParaRPr>
                    </a:p>
                    <a:p>
                      <a:pPr indent="-533400" lvl="0" marL="914400" rtl="0" algn="l">
                        <a:spcBef>
                          <a:spcPts val="0"/>
                        </a:spcBef>
                        <a:spcAft>
                          <a:spcPts val="0"/>
                        </a:spcAft>
                        <a:buSzPts val="4800"/>
                        <a:buFont typeface="Poppins"/>
                        <a:buChar char="●"/>
                      </a:pPr>
                      <a:r>
                        <a:rPr lang="en-US" sz="4800">
                          <a:latin typeface="Poppins"/>
                          <a:ea typeface="Poppins"/>
                          <a:cs typeface="Poppins"/>
                          <a:sym typeface="Poppins"/>
                        </a:rPr>
                        <a:t>Show a fixed set of attributes associated with the programs</a:t>
                      </a:r>
                      <a:endParaRPr sz="4800">
                        <a:latin typeface="Poppins"/>
                        <a:ea typeface="Poppins"/>
                        <a:cs typeface="Poppins"/>
                        <a:sym typeface="Poppins"/>
                      </a:endParaRPr>
                    </a:p>
                    <a:p>
                      <a:pPr indent="-533400" lvl="0" marL="914400" rtl="0" algn="l">
                        <a:spcBef>
                          <a:spcPts val="0"/>
                        </a:spcBef>
                        <a:spcAft>
                          <a:spcPts val="0"/>
                        </a:spcAft>
                        <a:buSzPts val="4800"/>
                        <a:buFont typeface="Poppins"/>
                        <a:buChar char="●"/>
                      </a:pPr>
                      <a:r>
                        <a:rPr lang="en-US" sz="4800">
                          <a:latin typeface="Poppins"/>
                          <a:ea typeface="Poppins"/>
                          <a:cs typeface="Poppins"/>
                          <a:sym typeface="Poppins"/>
                        </a:rPr>
                        <a:t>Allow students to mix and match attributes</a:t>
                      </a:r>
                      <a:endParaRPr sz="4800">
                        <a:latin typeface="Poppins"/>
                        <a:ea typeface="Poppins"/>
                        <a:cs typeface="Poppins"/>
                        <a:sym typeface="Poppins"/>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9"/>
          <p:cNvPicPr preferRelativeResize="0"/>
          <p:nvPr/>
        </p:nvPicPr>
        <p:blipFill rotWithShape="1">
          <a:blip r:embed="rId3">
            <a:alphaModFix/>
          </a:blip>
          <a:srcRect b="8313" l="0" r="0" t="14137"/>
          <a:stretch/>
        </p:blipFill>
        <p:spPr>
          <a:xfrm>
            <a:off x="2593875" y="1787475"/>
            <a:ext cx="19196251" cy="10519051"/>
          </a:xfrm>
          <a:prstGeom prst="rect">
            <a:avLst/>
          </a:prstGeom>
          <a:noFill/>
          <a:ln>
            <a:noFill/>
          </a:ln>
        </p:spPr>
      </p:pic>
      <p:sp>
        <p:nvSpPr>
          <p:cNvPr id="294" name="Google Shape;294;p39"/>
          <p:cNvSpPr txBox="1"/>
          <p:nvPr/>
        </p:nvSpPr>
        <p:spPr>
          <a:xfrm>
            <a:off x="4691325" y="938850"/>
            <a:ext cx="9162300" cy="1158000"/>
          </a:xfrm>
          <a:prstGeom prst="rect">
            <a:avLst/>
          </a:prstGeom>
          <a:solidFill>
            <a:schemeClr val="lt1"/>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6900">
                <a:solidFill>
                  <a:schemeClr val="dk1"/>
                </a:solidFill>
                <a:latin typeface="Poppins"/>
                <a:ea typeface="Poppins"/>
                <a:cs typeface="Poppins"/>
                <a:sym typeface="Poppins"/>
              </a:rPr>
              <a:t>Content strategy</a:t>
            </a:r>
            <a:endParaRPr b="0" i="0" sz="6900" u="none" cap="none" strike="noStrike">
              <a:solidFill>
                <a:schemeClr val="dk1"/>
              </a:solidFill>
              <a:latin typeface="Arial"/>
              <a:ea typeface="Arial"/>
              <a:cs typeface="Arial"/>
              <a:sym typeface="Arial"/>
            </a:endParaRPr>
          </a:p>
        </p:txBody>
      </p:sp>
      <p:sp>
        <p:nvSpPr>
          <p:cNvPr id="295" name="Google Shape;295;p39"/>
          <p:cNvSpPr txBox="1"/>
          <p:nvPr/>
        </p:nvSpPr>
        <p:spPr>
          <a:xfrm>
            <a:off x="15228550" y="629475"/>
            <a:ext cx="5824500" cy="1158000"/>
          </a:xfrm>
          <a:prstGeom prst="rect">
            <a:avLst/>
          </a:prstGeom>
          <a:solidFill>
            <a:schemeClr val="lt1"/>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6900">
                <a:solidFill>
                  <a:schemeClr val="dk1"/>
                </a:solidFill>
                <a:latin typeface="Poppins"/>
                <a:ea typeface="Poppins"/>
                <a:cs typeface="Poppins"/>
                <a:sym typeface="Poppins"/>
              </a:rPr>
              <a:t>Web design</a:t>
            </a:r>
            <a:endParaRPr b="0" i="0" sz="3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6"/>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Design &amp; Test </a:t>
            </a:r>
            <a:r>
              <a:rPr b="1" lang="en-US" sz="8000">
                <a:solidFill>
                  <a:schemeClr val="dk1"/>
                </a:solidFill>
                <a:latin typeface="Poppins"/>
                <a:ea typeface="Poppins"/>
                <a:cs typeface="Poppins"/>
                <a:sym typeface="Poppins"/>
              </a:rPr>
              <a:t>Deliverables</a:t>
            </a:r>
            <a:endParaRPr b="0" sz="1400" u="none" cap="none" strike="noStrike">
              <a:solidFill>
                <a:schemeClr val="dk1"/>
              </a:solidFill>
              <a:latin typeface="Arial"/>
              <a:ea typeface="Arial"/>
              <a:cs typeface="Arial"/>
              <a:sym typeface="Arial"/>
            </a:endParaRPr>
          </a:p>
        </p:txBody>
      </p:sp>
      <p:sp>
        <p:nvSpPr>
          <p:cNvPr id="513" name="Google Shape;513;p66"/>
          <p:cNvSpPr txBox="1"/>
          <p:nvPr/>
        </p:nvSpPr>
        <p:spPr>
          <a:xfrm>
            <a:off x="4246950" y="3433750"/>
            <a:ext cx="15890100" cy="9650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4400">
                <a:solidFill>
                  <a:schemeClr val="dk1"/>
                </a:solidFill>
                <a:latin typeface="Poppins"/>
                <a:ea typeface="Poppins"/>
                <a:cs typeface="Poppins"/>
                <a:sym typeface="Poppins"/>
              </a:rPr>
              <a:t>Content model: what structure will best serve our content publishing needs?</a:t>
            </a:r>
            <a:endParaRPr sz="44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t/>
            </a:r>
            <a:endParaRPr sz="19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rPr lang="en-US" sz="4400">
                <a:solidFill>
                  <a:schemeClr val="dk1"/>
                </a:solidFill>
                <a:latin typeface="Poppins"/>
                <a:ea typeface="Poppins"/>
                <a:cs typeface="Poppins"/>
                <a:sym typeface="Poppins"/>
              </a:rPr>
              <a:t>Information architecture + navigation: what information organization will best suit our user needs &amp; business objectives? What elements should be shown, where, to accompany users on their journeys?</a:t>
            </a:r>
            <a:endParaRPr sz="44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t/>
            </a:r>
            <a:endParaRPr sz="19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rPr lang="en-US" sz="4400">
                <a:solidFill>
                  <a:schemeClr val="dk1"/>
                </a:solidFill>
                <a:latin typeface="Poppins"/>
                <a:ea typeface="Poppins"/>
                <a:cs typeface="Poppins"/>
                <a:sym typeface="Poppins"/>
              </a:rPr>
              <a:t>Wireframes: how will the needed components - content, features, functionalities - be laid on our our site?</a:t>
            </a:r>
            <a:endParaRPr sz="4400">
              <a:solidFill>
                <a:schemeClr val="dk1"/>
              </a:solidFill>
              <a:latin typeface="Poppins"/>
              <a:ea typeface="Poppins"/>
              <a:cs typeface="Poppins"/>
              <a:sym typeface="Poppins"/>
            </a:endParaRPr>
          </a:p>
          <a:p>
            <a:pPr indent="0" lvl="0" marL="0" rtl="0" algn="l">
              <a:lnSpc>
                <a:spcPct val="115000"/>
              </a:lnSpc>
              <a:spcBef>
                <a:spcPts val="1000"/>
              </a:spcBef>
              <a:spcAft>
                <a:spcPts val="0"/>
              </a:spcAft>
              <a:buNone/>
            </a:pPr>
            <a:r>
              <a:t/>
            </a:r>
            <a:endParaRPr sz="1900">
              <a:solidFill>
                <a:schemeClr val="dk1"/>
              </a:solidFill>
              <a:latin typeface="Poppins"/>
              <a:ea typeface="Poppins"/>
              <a:cs typeface="Poppins"/>
              <a:sym typeface="Poppins"/>
            </a:endParaRPr>
          </a:p>
          <a:p>
            <a:pPr indent="0" lvl="0" marL="0" rtl="0" algn="ctr">
              <a:lnSpc>
                <a:spcPct val="115000"/>
              </a:lnSpc>
              <a:spcBef>
                <a:spcPts val="1000"/>
              </a:spcBef>
              <a:spcAft>
                <a:spcPts val="1000"/>
              </a:spcAft>
              <a:buNone/>
            </a:pPr>
            <a:r>
              <a:rPr lang="en-US" sz="4400">
                <a:solidFill>
                  <a:schemeClr val="dk1"/>
                </a:solidFill>
                <a:latin typeface="Poppins"/>
                <a:ea typeface="Poppins"/>
                <a:cs typeface="Poppins"/>
                <a:sym typeface="Poppins"/>
              </a:rPr>
              <a:t>Style, voice &amp; tone guidelines: who are we as an organization, and how does our content reflect that?</a:t>
            </a:r>
            <a:endParaRPr sz="4400">
              <a:solidFill>
                <a:schemeClr val="dk1"/>
              </a:solidFill>
              <a:latin typeface="Poppins"/>
              <a:ea typeface="Poppins"/>
              <a:cs typeface="Poppins"/>
              <a:sym typeface="Poppins"/>
            </a:endParaRPr>
          </a:p>
        </p:txBody>
      </p:sp>
      <p:sp>
        <p:nvSpPr>
          <p:cNvPr id="514" name="Google Shape;514;p66"/>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67"/>
          <p:cNvPicPr preferRelativeResize="0"/>
          <p:nvPr/>
        </p:nvPicPr>
        <p:blipFill>
          <a:blip r:embed="rId3">
            <a:alphaModFix/>
          </a:blip>
          <a:stretch>
            <a:fillRect/>
          </a:stretch>
        </p:blipFill>
        <p:spPr>
          <a:xfrm>
            <a:off x="2840575" y="2994825"/>
            <a:ext cx="18702850" cy="11453675"/>
          </a:xfrm>
          <a:prstGeom prst="rect">
            <a:avLst/>
          </a:prstGeom>
          <a:noFill/>
          <a:ln>
            <a:noFill/>
          </a:ln>
        </p:spPr>
      </p:pic>
      <p:sp>
        <p:nvSpPr>
          <p:cNvPr id="520" name="Google Shape;520;p67"/>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Model</a:t>
            </a:r>
            <a:endParaRPr b="0" sz="1400" u="none" cap="none" strike="noStrike">
              <a:solidFill>
                <a:schemeClr val="dk1"/>
              </a:solidFill>
              <a:latin typeface="Arial"/>
              <a:ea typeface="Arial"/>
              <a:cs typeface="Arial"/>
              <a:sym typeface="Arial"/>
            </a:endParaRPr>
          </a:p>
        </p:txBody>
      </p:sp>
      <p:sp>
        <p:nvSpPr>
          <p:cNvPr id="521" name="Google Shape;521;p67"/>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68"/>
          <p:cNvPicPr preferRelativeResize="0"/>
          <p:nvPr/>
        </p:nvPicPr>
        <p:blipFill rotWithShape="1">
          <a:blip r:embed="rId3">
            <a:alphaModFix/>
          </a:blip>
          <a:srcRect b="0" l="0" r="56640" t="0"/>
          <a:stretch/>
        </p:blipFill>
        <p:spPr>
          <a:xfrm>
            <a:off x="406025" y="3694275"/>
            <a:ext cx="11369999" cy="14481050"/>
          </a:xfrm>
          <a:prstGeom prst="rect">
            <a:avLst/>
          </a:prstGeom>
          <a:noFill/>
          <a:ln>
            <a:noFill/>
          </a:ln>
        </p:spPr>
      </p:pic>
      <p:pic>
        <p:nvPicPr>
          <p:cNvPr id="527" name="Google Shape;527;p68"/>
          <p:cNvPicPr preferRelativeResize="0"/>
          <p:nvPr/>
        </p:nvPicPr>
        <p:blipFill rotWithShape="1">
          <a:blip r:embed="rId4">
            <a:alphaModFix/>
          </a:blip>
          <a:srcRect b="0" l="0" r="48000" t="12518"/>
          <a:stretch/>
        </p:blipFill>
        <p:spPr>
          <a:xfrm>
            <a:off x="12370875" y="3602662"/>
            <a:ext cx="11370001" cy="10438812"/>
          </a:xfrm>
          <a:prstGeom prst="rect">
            <a:avLst/>
          </a:prstGeom>
          <a:noFill/>
          <a:ln>
            <a:noFill/>
          </a:ln>
        </p:spPr>
      </p:pic>
      <p:sp>
        <p:nvSpPr>
          <p:cNvPr id="528" name="Google Shape;528;p68"/>
          <p:cNvSpPr txBox="1"/>
          <p:nvPr/>
        </p:nvSpPr>
        <p:spPr>
          <a:xfrm>
            <a:off x="1803850" y="1467475"/>
            <a:ext cx="204549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Information Architecture + Navigation</a:t>
            </a:r>
            <a:endParaRPr b="0" sz="1400" u="none" cap="none" strike="noStrike">
              <a:solidFill>
                <a:schemeClr val="dk1"/>
              </a:solidFill>
              <a:latin typeface="Arial"/>
              <a:ea typeface="Arial"/>
              <a:cs typeface="Arial"/>
              <a:sym typeface="Arial"/>
            </a:endParaRPr>
          </a:p>
        </p:txBody>
      </p:sp>
      <p:sp>
        <p:nvSpPr>
          <p:cNvPr id="529" name="Google Shape;529;p68"/>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9"/>
          <p:cNvSpPr txBox="1"/>
          <p:nvPr/>
        </p:nvSpPr>
        <p:spPr>
          <a:xfrm>
            <a:off x="1803850" y="1467475"/>
            <a:ext cx="20454900" cy="129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Card Sorting</a:t>
            </a:r>
            <a:endParaRPr>
              <a:solidFill>
                <a:schemeClr val="dk1"/>
              </a:solidFill>
            </a:endParaRPr>
          </a:p>
          <a:p>
            <a:pPr indent="0" lvl="0" marL="0" marR="0" rtl="0" algn="ctr">
              <a:lnSpc>
                <a:spcPct val="100000"/>
              </a:lnSpc>
              <a:spcBef>
                <a:spcPts val="0"/>
              </a:spcBef>
              <a:spcAft>
                <a:spcPts val="0"/>
              </a:spcAft>
              <a:buClr>
                <a:srgbClr val="953C96"/>
              </a:buClr>
              <a:buSzPts val="8000"/>
              <a:buFont typeface="Poppins"/>
              <a:buNone/>
            </a:pPr>
            <a:r>
              <a:t/>
            </a:r>
            <a:endParaRPr b="1" sz="8000">
              <a:solidFill>
                <a:schemeClr val="dk1"/>
              </a:solidFill>
              <a:latin typeface="Poppins"/>
              <a:ea typeface="Poppins"/>
              <a:cs typeface="Poppins"/>
              <a:sym typeface="Poppins"/>
            </a:endParaRPr>
          </a:p>
        </p:txBody>
      </p:sp>
      <p:sp>
        <p:nvSpPr>
          <p:cNvPr id="535" name="Google Shape;535;p69"/>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6" name="Google Shape;536;p69"/>
          <p:cNvPicPr preferRelativeResize="0"/>
          <p:nvPr/>
        </p:nvPicPr>
        <p:blipFill rotWithShape="1">
          <a:blip r:embed="rId3">
            <a:alphaModFix/>
          </a:blip>
          <a:srcRect b="0" l="12002" r="0" t="4525"/>
          <a:stretch/>
        </p:blipFill>
        <p:spPr>
          <a:xfrm>
            <a:off x="0" y="4316250"/>
            <a:ext cx="15847173" cy="7101501"/>
          </a:xfrm>
          <a:prstGeom prst="rect">
            <a:avLst/>
          </a:prstGeom>
          <a:noFill/>
          <a:ln>
            <a:noFill/>
          </a:ln>
          <a:effectLst>
            <a:outerShdw blurRad="57150" rotWithShape="0" algn="bl" dir="5400000" dist="19050">
              <a:srgbClr val="000000">
                <a:alpha val="50000"/>
              </a:srgbClr>
            </a:outerShdw>
          </a:effectLst>
        </p:spPr>
      </p:pic>
      <p:pic>
        <p:nvPicPr>
          <p:cNvPr id="537" name="Google Shape;537;p69"/>
          <p:cNvPicPr preferRelativeResize="0"/>
          <p:nvPr/>
        </p:nvPicPr>
        <p:blipFill>
          <a:blip r:embed="rId4">
            <a:alphaModFix/>
          </a:blip>
          <a:stretch>
            <a:fillRect/>
          </a:stretch>
        </p:blipFill>
        <p:spPr>
          <a:xfrm>
            <a:off x="9399325" y="6032950"/>
            <a:ext cx="14984676" cy="76830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0"/>
          <p:cNvSpPr txBox="1"/>
          <p:nvPr/>
        </p:nvSpPr>
        <p:spPr>
          <a:xfrm>
            <a:off x="1803850" y="1467475"/>
            <a:ext cx="20454900" cy="129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Tree Testing</a:t>
            </a:r>
            <a:endParaRPr>
              <a:solidFill>
                <a:schemeClr val="dk1"/>
              </a:solidFill>
            </a:endParaRPr>
          </a:p>
          <a:p>
            <a:pPr indent="0" lvl="0" marL="0" marR="0" rtl="0" algn="ctr">
              <a:lnSpc>
                <a:spcPct val="100000"/>
              </a:lnSpc>
              <a:spcBef>
                <a:spcPts val="0"/>
              </a:spcBef>
              <a:spcAft>
                <a:spcPts val="0"/>
              </a:spcAft>
              <a:buClr>
                <a:srgbClr val="953C96"/>
              </a:buClr>
              <a:buSzPts val="8000"/>
              <a:buFont typeface="Poppins"/>
              <a:buNone/>
            </a:pPr>
            <a:r>
              <a:t/>
            </a:r>
            <a:endParaRPr b="1" sz="8000">
              <a:solidFill>
                <a:schemeClr val="dk1"/>
              </a:solidFill>
              <a:latin typeface="Poppins"/>
              <a:ea typeface="Poppins"/>
              <a:cs typeface="Poppins"/>
              <a:sym typeface="Poppins"/>
            </a:endParaRPr>
          </a:p>
        </p:txBody>
      </p:sp>
      <p:sp>
        <p:nvSpPr>
          <p:cNvPr id="543" name="Google Shape;543;p70"/>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70"/>
          <p:cNvPicPr preferRelativeResize="0"/>
          <p:nvPr/>
        </p:nvPicPr>
        <p:blipFill>
          <a:blip r:embed="rId3">
            <a:alphaModFix/>
          </a:blip>
          <a:stretch>
            <a:fillRect/>
          </a:stretch>
        </p:blipFill>
        <p:spPr>
          <a:xfrm>
            <a:off x="1229198" y="4375447"/>
            <a:ext cx="10626066" cy="9340554"/>
          </a:xfrm>
          <a:prstGeom prst="rect">
            <a:avLst/>
          </a:prstGeom>
          <a:noFill/>
          <a:ln>
            <a:noFill/>
          </a:ln>
          <a:effectLst>
            <a:outerShdw blurRad="57150" rotWithShape="0" algn="bl" dir="5400000" dist="19050">
              <a:srgbClr val="000000">
                <a:alpha val="50000"/>
              </a:srgbClr>
            </a:outerShdw>
          </a:effectLst>
        </p:spPr>
      </p:pic>
      <p:pic>
        <p:nvPicPr>
          <p:cNvPr id="545" name="Google Shape;545;p70"/>
          <p:cNvPicPr preferRelativeResize="0"/>
          <p:nvPr/>
        </p:nvPicPr>
        <p:blipFill>
          <a:blip r:embed="rId4">
            <a:alphaModFix/>
          </a:blip>
          <a:stretch>
            <a:fillRect/>
          </a:stretch>
        </p:blipFill>
        <p:spPr>
          <a:xfrm>
            <a:off x="12207333" y="4285725"/>
            <a:ext cx="10626066" cy="463294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71"/>
          <p:cNvPicPr preferRelativeResize="0"/>
          <p:nvPr/>
        </p:nvPicPr>
        <p:blipFill>
          <a:blip r:embed="rId3">
            <a:alphaModFix/>
          </a:blip>
          <a:stretch>
            <a:fillRect/>
          </a:stretch>
        </p:blipFill>
        <p:spPr>
          <a:xfrm>
            <a:off x="1086025" y="3461825"/>
            <a:ext cx="6667500" cy="12287250"/>
          </a:xfrm>
          <a:prstGeom prst="rect">
            <a:avLst/>
          </a:prstGeom>
          <a:noFill/>
          <a:ln>
            <a:noFill/>
          </a:ln>
        </p:spPr>
      </p:pic>
      <p:pic>
        <p:nvPicPr>
          <p:cNvPr id="551" name="Google Shape;551;p71"/>
          <p:cNvPicPr preferRelativeResize="0"/>
          <p:nvPr/>
        </p:nvPicPr>
        <p:blipFill>
          <a:blip r:embed="rId4">
            <a:alphaModFix/>
          </a:blip>
          <a:stretch>
            <a:fillRect/>
          </a:stretch>
        </p:blipFill>
        <p:spPr>
          <a:xfrm>
            <a:off x="3562350" y="3979925"/>
            <a:ext cx="17259300" cy="7871185"/>
          </a:xfrm>
          <a:prstGeom prst="rect">
            <a:avLst/>
          </a:prstGeom>
          <a:noFill/>
          <a:ln>
            <a:noFill/>
          </a:ln>
        </p:spPr>
      </p:pic>
      <p:pic>
        <p:nvPicPr>
          <p:cNvPr id="552" name="Google Shape;552;p71"/>
          <p:cNvPicPr preferRelativeResize="0"/>
          <p:nvPr/>
        </p:nvPicPr>
        <p:blipFill>
          <a:blip r:embed="rId5">
            <a:alphaModFix/>
          </a:blip>
          <a:stretch>
            <a:fillRect/>
          </a:stretch>
        </p:blipFill>
        <p:spPr>
          <a:xfrm>
            <a:off x="15097450" y="4605824"/>
            <a:ext cx="8343325" cy="9110175"/>
          </a:xfrm>
          <a:prstGeom prst="rect">
            <a:avLst/>
          </a:prstGeom>
          <a:noFill/>
          <a:ln>
            <a:noFill/>
          </a:ln>
        </p:spPr>
      </p:pic>
      <p:sp>
        <p:nvSpPr>
          <p:cNvPr id="553" name="Google Shape;553;p71"/>
          <p:cNvSpPr txBox="1"/>
          <p:nvPr/>
        </p:nvSpPr>
        <p:spPr>
          <a:xfrm>
            <a:off x="2356500" y="1467475"/>
            <a:ext cx="20211600" cy="129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Wireframes</a:t>
            </a:r>
            <a:endParaRPr>
              <a:solidFill>
                <a:schemeClr val="dk1"/>
              </a:solidFill>
            </a:endParaRPr>
          </a:p>
          <a:p>
            <a:pPr indent="0" lvl="0" marL="0" marR="0" rtl="0" algn="ctr">
              <a:lnSpc>
                <a:spcPct val="100000"/>
              </a:lnSpc>
              <a:spcBef>
                <a:spcPts val="0"/>
              </a:spcBef>
              <a:spcAft>
                <a:spcPts val="0"/>
              </a:spcAft>
              <a:buClr>
                <a:srgbClr val="953C96"/>
              </a:buClr>
              <a:buSzPts val="8000"/>
              <a:buFont typeface="Poppins"/>
              <a:buNone/>
            </a:pPr>
            <a:r>
              <a:t/>
            </a:r>
            <a:endParaRPr b="1" sz="8000">
              <a:solidFill>
                <a:schemeClr val="dk1"/>
              </a:solidFill>
              <a:latin typeface="Poppins"/>
              <a:ea typeface="Poppins"/>
              <a:cs typeface="Poppins"/>
              <a:sym typeface="Poppins"/>
            </a:endParaRPr>
          </a:p>
        </p:txBody>
      </p:sp>
      <p:sp>
        <p:nvSpPr>
          <p:cNvPr id="554" name="Google Shape;554;p71"/>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2"/>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Style, Voice &amp; Tone Guidelines</a:t>
            </a:r>
            <a:endParaRPr b="0" sz="1400" u="none" cap="none" strike="noStrike">
              <a:solidFill>
                <a:schemeClr val="dk1"/>
              </a:solidFill>
              <a:latin typeface="Arial"/>
              <a:ea typeface="Arial"/>
              <a:cs typeface="Arial"/>
              <a:sym typeface="Arial"/>
            </a:endParaRPr>
          </a:p>
        </p:txBody>
      </p:sp>
      <p:sp>
        <p:nvSpPr>
          <p:cNvPr id="560" name="Google Shape;560;p72"/>
          <p:cNvSpPr txBox="1"/>
          <p:nvPr>
            <p:ph idx="4294967295" type="subTitle"/>
          </p:nvPr>
        </p:nvSpPr>
        <p:spPr>
          <a:xfrm>
            <a:off x="1219200" y="5039175"/>
            <a:ext cx="13177500" cy="968100"/>
          </a:xfrm>
          <a:prstGeom prst="rect">
            <a:avLst/>
          </a:prstGeom>
        </p:spPr>
        <p:txBody>
          <a:bodyPr anchorCtr="0" anchor="t" bIns="50800" lIns="50800" spcFirstLastPara="1" rIns="50800" wrap="square" tIns="50800">
            <a:noAutofit/>
          </a:bodyPr>
          <a:lstStyle/>
          <a:p>
            <a:pPr indent="0" lvl="0" marL="0" rtl="0" algn="l">
              <a:spcBef>
                <a:spcPts val="0"/>
              </a:spcBef>
              <a:spcAft>
                <a:spcPts val="0"/>
              </a:spcAft>
              <a:buNone/>
            </a:pPr>
            <a:r>
              <a:rPr lang="en-US" sz="4600">
                <a:latin typeface="Poppins"/>
                <a:ea typeface="Poppins"/>
                <a:cs typeface="Poppins"/>
                <a:sym typeface="Poppins"/>
              </a:rPr>
              <a:t>V</a:t>
            </a:r>
            <a:r>
              <a:rPr lang="en-US" sz="4600">
                <a:latin typeface="Poppins"/>
                <a:ea typeface="Poppins"/>
                <a:cs typeface="Poppins"/>
                <a:sym typeface="Poppins"/>
              </a:rPr>
              <a:t>oice is </a:t>
            </a:r>
            <a:r>
              <a:rPr b="1" lang="en-US" sz="4600">
                <a:latin typeface="Poppins"/>
                <a:ea typeface="Poppins"/>
                <a:cs typeface="Poppins"/>
                <a:sym typeface="Poppins"/>
              </a:rPr>
              <a:t>Human</a:t>
            </a:r>
            <a:r>
              <a:rPr lang="en-US" sz="4600">
                <a:latin typeface="Poppins"/>
                <a:ea typeface="Poppins"/>
                <a:cs typeface="Poppins"/>
                <a:sym typeface="Poppins"/>
              </a:rPr>
              <a:t>. </a:t>
            </a:r>
            <a:endParaRPr sz="46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a:p>
            <a:pPr indent="0" lvl="0" marL="0" rtl="0" algn="l">
              <a:spcBef>
                <a:spcPts val="0"/>
              </a:spcBef>
              <a:spcAft>
                <a:spcPts val="0"/>
              </a:spcAft>
              <a:buNone/>
            </a:pPr>
            <a:r>
              <a:rPr lang="en-US" sz="4600">
                <a:latin typeface="Poppins"/>
                <a:ea typeface="Poppins"/>
                <a:cs typeface="Poppins"/>
                <a:sym typeface="Poppins"/>
              </a:rPr>
              <a:t>It’s familiar, friendly &amp; straightforward. </a:t>
            </a:r>
            <a:endParaRPr sz="4600">
              <a:latin typeface="Poppins"/>
              <a:ea typeface="Poppins"/>
              <a:cs typeface="Poppins"/>
              <a:sym typeface="Poppins"/>
            </a:endParaRPr>
          </a:p>
          <a:p>
            <a:pPr indent="0" lvl="0" marL="0" rtl="0" algn="l">
              <a:spcBef>
                <a:spcPts val="0"/>
              </a:spcBef>
              <a:spcAft>
                <a:spcPts val="0"/>
              </a:spcAft>
              <a:buNone/>
            </a:pPr>
            <a:r>
              <a:t/>
            </a:r>
            <a:endParaRPr sz="4600">
              <a:latin typeface="Poppins"/>
              <a:ea typeface="Poppins"/>
              <a:cs typeface="Poppins"/>
              <a:sym typeface="Poppins"/>
            </a:endParaRPr>
          </a:p>
          <a:p>
            <a:pPr indent="0" lvl="0" marL="0" rtl="0" algn="l">
              <a:spcBef>
                <a:spcPts val="0"/>
              </a:spcBef>
              <a:spcAft>
                <a:spcPts val="0"/>
              </a:spcAft>
              <a:buNone/>
            </a:pPr>
            <a:r>
              <a:rPr lang="en-US" sz="4600">
                <a:latin typeface="Poppins"/>
                <a:ea typeface="Poppins"/>
                <a:cs typeface="Poppins"/>
                <a:sym typeface="Poppins"/>
              </a:rPr>
              <a:t>Our priority is explaining our products </a:t>
            </a:r>
            <a:endParaRPr sz="4600">
              <a:latin typeface="Poppins"/>
              <a:ea typeface="Poppins"/>
              <a:cs typeface="Poppins"/>
              <a:sym typeface="Poppins"/>
            </a:endParaRPr>
          </a:p>
          <a:p>
            <a:pPr indent="0" lvl="0" marL="0" rtl="0" algn="l">
              <a:spcBef>
                <a:spcPts val="0"/>
              </a:spcBef>
              <a:spcAft>
                <a:spcPts val="0"/>
              </a:spcAft>
              <a:buNone/>
            </a:pPr>
            <a:r>
              <a:rPr lang="en-US" sz="4600">
                <a:latin typeface="Poppins"/>
                <a:ea typeface="Poppins"/>
                <a:cs typeface="Poppins"/>
                <a:sym typeface="Poppins"/>
              </a:rPr>
              <a:t>and helping our users get their work </a:t>
            </a:r>
            <a:endParaRPr sz="46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US" sz="4600">
                <a:latin typeface="Poppins"/>
                <a:ea typeface="Poppins"/>
                <a:cs typeface="Poppins"/>
                <a:sym typeface="Poppins"/>
              </a:rPr>
              <a:t>done so they can get on with their lives. </a:t>
            </a:r>
            <a:endParaRPr sz="4600">
              <a:latin typeface="Poppins"/>
              <a:ea typeface="Poppins"/>
              <a:cs typeface="Poppins"/>
              <a:sym typeface="Poppins"/>
            </a:endParaRPr>
          </a:p>
          <a:p>
            <a:pPr indent="0" lvl="0" marL="0" rtl="0" algn="l">
              <a:spcBef>
                <a:spcPts val="0"/>
              </a:spcBef>
              <a:spcAft>
                <a:spcPts val="0"/>
              </a:spcAft>
              <a:buNone/>
            </a:pPr>
            <a:r>
              <a:t/>
            </a:r>
            <a:endParaRPr sz="46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US" sz="4600">
                <a:latin typeface="Poppins"/>
                <a:ea typeface="Poppins"/>
                <a:cs typeface="Poppins"/>
                <a:sym typeface="Poppins"/>
              </a:rPr>
              <a:t>We want to educate people without patronizing or confusing them.</a:t>
            </a:r>
            <a:endParaRPr sz="46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4600">
              <a:latin typeface="Poppins"/>
              <a:ea typeface="Poppins"/>
              <a:cs typeface="Poppins"/>
              <a:sym typeface="Poppins"/>
            </a:endParaRPr>
          </a:p>
          <a:p>
            <a:pPr indent="0" lvl="0" marL="0" rtl="0" algn="l">
              <a:spcBef>
                <a:spcPts val="0"/>
              </a:spcBef>
              <a:spcAft>
                <a:spcPts val="0"/>
              </a:spcAft>
              <a:buNone/>
            </a:pPr>
            <a:r>
              <a:t/>
            </a:r>
            <a:endParaRPr sz="4600">
              <a:latin typeface="Poppins"/>
              <a:ea typeface="Poppins"/>
              <a:cs typeface="Poppins"/>
              <a:sym typeface="Poppins"/>
            </a:endParaRPr>
          </a:p>
        </p:txBody>
      </p:sp>
      <p:pic>
        <p:nvPicPr>
          <p:cNvPr id="561" name="Google Shape;561;p72"/>
          <p:cNvPicPr preferRelativeResize="0"/>
          <p:nvPr/>
        </p:nvPicPr>
        <p:blipFill>
          <a:blip r:embed="rId3">
            <a:alphaModFix/>
          </a:blip>
          <a:stretch>
            <a:fillRect/>
          </a:stretch>
        </p:blipFill>
        <p:spPr>
          <a:xfrm>
            <a:off x="9814988" y="3253322"/>
            <a:ext cx="4754037" cy="1291500"/>
          </a:xfrm>
          <a:prstGeom prst="rect">
            <a:avLst/>
          </a:prstGeom>
          <a:noFill/>
          <a:ln>
            <a:noFill/>
          </a:ln>
        </p:spPr>
      </p:pic>
      <p:sp>
        <p:nvSpPr>
          <p:cNvPr id="562" name="Google Shape;562;p72"/>
          <p:cNvSpPr txBox="1"/>
          <p:nvPr>
            <p:ph idx="4294967295" type="subTitle"/>
          </p:nvPr>
        </p:nvSpPr>
        <p:spPr>
          <a:xfrm>
            <a:off x="13935072" y="5039175"/>
            <a:ext cx="12986400" cy="1921500"/>
          </a:xfrm>
          <a:prstGeom prst="rect">
            <a:avLst/>
          </a:prstGeom>
        </p:spPr>
        <p:txBody>
          <a:bodyPr anchorCtr="0" anchor="t" bIns="50800" lIns="50800" spcFirstLastPara="1" rIns="50800" wrap="square" tIns="50800">
            <a:noAutofit/>
          </a:bodyPr>
          <a:lstStyle/>
          <a:p>
            <a:pPr indent="0" lvl="0" marL="0" rtl="0" algn="l">
              <a:spcBef>
                <a:spcPts val="0"/>
              </a:spcBef>
              <a:spcAft>
                <a:spcPts val="0"/>
              </a:spcAft>
              <a:buNone/>
            </a:pPr>
            <a:r>
              <a:rPr lang="en-US" sz="4600">
                <a:latin typeface="Poppins"/>
                <a:ea typeface="Poppins"/>
                <a:cs typeface="Poppins"/>
                <a:sym typeface="Poppins"/>
              </a:rPr>
              <a:t>What it is, and what it isn’t:</a:t>
            </a:r>
            <a:endParaRPr sz="46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a:p>
            <a:pPr indent="-520700" lvl="0" marL="457200" rtl="0" algn="l">
              <a:spcBef>
                <a:spcPts val="0"/>
              </a:spcBef>
              <a:spcAft>
                <a:spcPts val="0"/>
              </a:spcAft>
              <a:buSzPts val="4600"/>
              <a:buFont typeface="Poppins"/>
              <a:buChar char="●"/>
            </a:pPr>
            <a:r>
              <a:rPr lang="en-US" sz="4600">
                <a:latin typeface="Poppins"/>
                <a:ea typeface="Poppins"/>
                <a:cs typeface="Poppins"/>
                <a:sym typeface="Poppins"/>
              </a:rPr>
              <a:t>Fun but not silly</a:t>
            </a:r>
            <a:endParaRPr sz="4600">
              <a:latin typeface="Poppins"/>
              <a:ea typeface="Poppins"/>
              <a:cs typeface="Poppins"/>
              <a:sym typeface="Poppins"/>
            </a:endParaRPr>
          </a:p>
          <a:p>
            <a:pPr indent="-520700" lvl="0" marL="457200" rtl="0" algn="l">
              <a:spcBef>
                <a:spcPts val="0"/>
              </a:spcBef>
              <a:spcAft>
                <a:spcPts val="0"/>
              </a:spcAft>
              <a:buSzPts val="4600"/>
              <a:buFont typeface="Poppins"/>
              <a:buChar char="●"/>
            </a:pPr>
            <a:r>
              <a:rPr lang="en-US" sz="4600">
                <a:latin typeface="Poppins"/>
                <a:ea typeface="Poppins"/>
                <a:cs typeface="Poppins"/>
                <a:sym typeface="Poppins"/>
              </a:rPr>
              <a:t>Confident but not cocky</a:t>
            </a:r>
            <a:endParaRPr sz="4600">
              <a:latin typeface="Poppins"/>
              <a:ea typeface="Poppins"/>
              <a:cs typeface="Poppins"/>
              <a:sym typeface="Poppins"/>
            </a:endParaRPr>
          </a:p>
          <a:p>
            <a:pPr indent="-520700" lvl="0" marL="457200" rtl="0" algn="l">
              <a:spcBef>
                <a:spcPts val="0"/>
              </a:spcBef>
              <a:spcAft>
                <a:spcPts val="0"/>
              </a:spcAft>
              <a:buSzPts val="4600"/>
              <a:buFont typeface="Poppins"/>
              <a:buChar char="●"/>
            </a:pPr>
            <a:r>
              <a:rPr lang="en-US" sz="4600">
                <a:latin typeface="Poppins"/>
                <a:ea typeface="Poppins"/>
                <a:cs typeface="Poppins"/>
                <a:sym typeface="Poppins"/>
              </a:rPr>
              <a:t>Smart but not stodgy</a:t>
            </a:r>
            <a:endParaRPr sz="4600">
              <a:latin typeface="Poppins"/>
              <a:ea typeface="Poppins"/>
              <a:cs typeface="Poppins"/>
              <a:sym typeface="Poppins"/>
            </a:endParaRPr>
          </a:p>
          <a:p>
            <a:pPr indent="-520700" lvl="0" marL="457200" rtl="0" algn="l">
              <a:spcBef>
                <a:spcPts val="0"/>
              </a:spcBef>
              <a:spcAft>
                <a:spcPts val="0"/>
              </a:spcAft>
              <a:buSzPts val="4600"/>
              <a:buFont typeface="Poppins"/>
              <a:buChar char="●"/>
            </a:pPr>
            <a:r>
              <a:rPr lang="en-US" sz="4600">
                <a:latin typeface="Poppins"/>
                <a:ea typeface="Poppins"/>
                <a:cs typeface="Poppins"/>
                <a:sym typeface="Poppins"/>
              </a:rPr>
              <a:t>Informal but not sloppy</a:t>
            </a:r>
            <a:endParaRPr sz="4600">
              <a:latin typeface="Poppins"/>
              <a:ea typeface="Poppins"/>
              <a:cs typeface="Poppins"/>
              <a:sym typeface="Poppins"/>
            </a:endParaRPr>
          </a:p>
          <a:p>
            <a:pPr indent="-520700" lvl="0" marL="457200" rtl="0" algn="l">
              <a:spcBef>
                <a:spcPts val="0"/>
              </a:spcBef>
              <a:spcAft>
                <a:spcPts val="0"/>
              </a:spcAft>
              <a:buSzPts val="4600"/>
              <a:buFont typeface="Poppins"/>
              <a:buChar char="●"/>
            </a:pPr>
            <a:r>
              <a:rPr lang="en-US" sz="4600">
                <a:latin typeface="Poppins"/>
                <a:ea typeface="Poppins"/>
                <a:cs typeface="Poppins"/>
                <a:sym typeface="Poppins"/>
              </a:rPr>
              <a:t>Helpful but not overbearing</a:t>
            </a:r>
            <a:endParaRPr sz="4600">
              <a:latin typeface="Poppins"/>
              <a:ea typeface="Poppins"/>
              <a:cs typeface="Poppins"/>
              <a:sym typeface="Poppins"/>
            </a:endParaRPr>
          </a:p>
          <a:p>
            <a:pPr indent="-520700" lvl="0" marL="457200" rtl="0" algn="l">
              <a:spcBef>
                <a:spcPts val="0"/>
              </a:spcBef>
              <a:spcAft>
                <a:spcPts val="0"/>
              </a:spcAft>
              <a:buSzPts val="4600"/>
              <a:buFont typeface="Poppins"/>
              <a:buChar char="●"/>
            </a:pPr>
            <a:r>
              <a:rPr lang="en-US" sz="4600">
                <a:latin typeface="Poppins"/>
                <a:ea typeface="Poppins"/>
                <a:cs typeface="Poppins"/>
                <a:sym typeface="Poppins"/>
              </a:rPr>
              <a:t>Expert but not bossy</a:t>
            </a:r>
            <a:endParaRPr sz="4600">
              <a:latin typeface="Poppins"/>
              <a:ea typeface="Poppins"/>
              <a:cs typeface="Poppins"/>
              <a:sym typeface="Poppins"/>
            </a:endParaRPr>
          </a:p>
          <a:p>
            <a:pPr indent="-520700" lvl="0" marL="457200" rtl="0" algn="l">
              <a:spcBef>
                <a:spcPts val="0"/>
              </a:spcBef>
              <a:spcAft>
                <a:spcPts val="0"/>
              </a:spcAft>
              <a:buSzPts val="4600"/>
              <a:buFont typeface="Poppins"/>
              <a:buChar char="●"/>
            </a:pPr>
            <a:r>
              <a:rPr lang="en-US" sz="4600">
                <a:latin typeface="Poppins"/>
                <a:ea typeface="Poppins"/>
                <a:cs typeface="Poppins"/>
                <a:sym typeface="Poppins"/>
              </a:rPr>
              <a:t>Weird but not inappropriate</a:t>
            </a:r>
            <a:endParaRPr sz="46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4600">
              <a:latin typeface="Poppins"/>
              <a:ea typeface="Poppins"/>
              <a:cs typeface="Poppins"/>
              <a:sym typeface="Poppins"/>
            </a:endParaRPr>
          </a:p>
          <a:p>
            <a:pPr indent="0" lvl="0" marL="0" rtl="0" algn="l">
              <a:spcBef>
                <a:spcPts val="0"/>
              </a:spcBef>
              <a:spcAft>
                <a:spcPts val="0"/>
              </a:spcAft>
              <a:buNone/>
            </a:pPr>
            <a:r>
              <a:rPr lang="en-US" sz="4600">
                <a:latin typeface="Poppins"/>
                <a:ea typeface="Poppins"/>
                <a:cs typeface="Poppins"/>
                <a:sym typeface="Poppins"/>
              </a:rPr>
              <a:t> </a:t>
            </a:r>
            <a:endParaRPr sz="4600">
              <a:latin typeface="Poppins"/>
              <a:ea typeface="Poppins"/>
              <a:cs typeface="Poppins"/>
              <a:sym typeface="Poppins"/>
            </a:endParaRPr>
          </a:p>
        </p:txBody>
      </p:sp>
      <p:sp>
        <p:nvSpPr>
          <p:cNvPr id="563" name="Google Shape;563;p72"/>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3"/>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Style, Voice &amp; Tone Guidelines</a:t>
            </a:r>
            <a:endParaRPr b="0" sz="1400" u="none" cap="none" strike="noStrike">
              <a:solidFill>
                <a:schemeClr val="dk1"/>
              </a:solidFill>
              <a:latin typeface="Arial"/>
              <a:ea typeface="Arial"/>
              <a:cs typeface="Arial"/>
              <a:sym typeface="Arial"/>
            </a:endParaRPr>
          </a:p>
        </p:txBody>
      </p:sp>
      <p:graphicFrame>
        <p:nvGraphicFramePr>
          <p:cNvPr id="569" name="Google Shape;569;p73"/>
          <p:cNvGraphicFramePr/>
          <p:nvPr/>
        </p:nvGraphicFramePr>
        <p:xfrm>
          <a:off x="1052400" y="3431027"/>
          <a:ext cx="3000000" cy="3000000"/>
        </p:xfrm>
        <a:graphic>
          <a:graphicData uri="http://schemas.openxmlformats.org/drawingml/2006/table">
            <a:tbl>
              <a:tblPr>
                <a:noFill/>
                <a:tableStyleId>{73534A70-D8AE-4CDF-B7AA-062EA035887B}</a:tableStyleId>
              </a:tblPr>
              <a:tblGrid>
                <a:gridCol w="3847575"/>
                <a:gridCol w="6601000"/>
                <a:gridCol w="6897325"/>
                <a:gridCol w="5025475"/>
              </a:tblGrid>
              <a:tr h="1051475">
                <a:tc>
                  <a:txBody>
                    <a:bodyPr/>
                    <a:lstStyle/>
                    <a:p>
                      <a:pPr indent="0" lvl="0" marL="0" rtl="0" algn="ctr">
                        <a:spcBef>
                          <a:spcPts val="0"/>
                        </a:spcBef>
                        <a:spcAft>
                          <a:spcPts val="0"/>
                        </a:spcAft>
                        <a:buNone/>
                      </a:pPr>
                      <a:r>
                        <a:rPr b="1" lang="en-US" sz="3700">
                          <a:solidFill>
                            <a:schemeClr val="lt1"/>
                          </a:solidFill>
                          <a:latin typeface="Poppins"/>
                          <a:ea typeface="Poppins"/>
                          <a:cs typeface="Poppins"/>
                          <a:sym typeface="Poppins"/>
                        </a:rPr>
                        <a:t>A</a:t>
                      </a:r>
                      <a:r>
                        <a:rPr b="1" lang="en-US" sz="3700">
                          <a:solidFill>
                            <a:schemeClr val="lt1"/>
                          </a:solidFill>
                          <a:latin typeface="Poppins"/>
                          <a:ea typeface="Poppins"/>
                          <a:cs typeface="Poppins"/>
                          <a:sym typeface="Poppins"/>
                        </a:rPr>
                        <a:t>ttribute</a:t>
                      </a:r>
                      <a:endParaRPr b="1" sz="3700">
                        <a:solidFill>
                          <a:schemeClr val="lt1"/>
                        </a:solidFill>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F3B37"/>
                    </a:solidFill>
                  </a:tcPr>
                </a:tc>
                <a:tc>
                  <a:txBody>
                    <a:bodyPr/>
                    <a:lstStyle/>
                    <a:p>
                      <a:pPr indent="0" lvl="0" marL="0" rtl="0" algn="ctr">
                        <a:spcBef>
                          <a:spcPts val="0"/>
                        </a:spcBef>
                        <a:spcAft>
                          <a:spcPts val="0"/>
                        </a:spcAft>
                        <a:buNone/>
                      </a:pPr>
                      <a:r>
                        <a:rPr b="1" lang="en-US" sz="3700">
                          <a:solidFill>
                            <a:schemeClr val="lt1"/>
                          </a:solidFill>
                          <a:latin typeface="Poppins"/>
                          <a:ea typeface="Poppins"/>
                          <a:cs typeface="Poppins"/>
                          <a:sym typeface="Poppins"/>
                        </a:rPr>
                        <a:t>This means…</a:t>
                      </a:r>
                      <a:endParaRPr b="1" sz="3700">
                        <a:solidFill>
                          <a:schemeClr val="lt1"/>
                        </a:solidFill>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F3B37"/>
                    </a:solidFill>
                  </a:tcPr>
                </a:tc>
                <a:tc>
                  <a:txBody>
                    <a:bodyPr/>
                    <a:lstStyle/>
                    <a:p>
                      <a:pPr indent="0" lvl="0" marL="0" rtl="0" algn="ctr">
                        <a:spcBef>
                          <a:spcPts val="0"/>
                        </a:spcBef>
                        <a:spcAft>
                          <a:spcPts val="0"/>
                        </a:spcAft>
                        <a:buNone/>
                      </a:pPr>
                      <a:r>
                        <a:rPr b="1" lang="en-US" sz="3700">
                          <a:solidFill>
                            <a:schemeClr val="lt1"/>
                          </a:solidFill>
                          <a:latin typeface="Poppins"/>
                          <a:ea typeface="Poppins"/>
                          <a:cs typeface="Poppins"/>
                          <a:sym typeface="Poppins"/>
                        </a:rPr>
                        <a:t>Do</a:t>
                      </a:r>
                      <a:endParaRPr b="1" sz="3700">
                        <a:solidFill>
                          <a:schemeClr val="lt1"/>
                        </a:solidFill>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F3B37"/>
                    </a:solidFill>
                  </a:tcPr>
                </a:tc>
                <a:tc>
                  <a:txBody>
                    <a:bodyPr/>
                    <a:lstStyle/>
                    <a:p>
                      <a:pPr indent="0" lvl="0" marL="0" rtl="0" algn="ctr">
                        <a:spcBef>
                          <a:spcPts val="0"/>
                        </a:spcBef>
                        <a:spcAft>
                          <a:spcPts val="0"/>
                        </a:spcAft>
                        <a:buNone/>
                      </a:pPr>
                      <a:r>
                        <a:rPr b="1" lang="en-US" sz="3700">
                          <a:solidFill>
                            <a:schemeClr val="lt1"/>
                          </a:solidFill>
                          <a:latin typeface="Poppins"/>
                          <a:ea typeface="Poppins"/>
                          <a:cs typeface="Poppins"/>
                          <a:sym typeface="Poppins"/>
                        </a:rPr>
                        <a:t>Don’t </a:t>
                      </a:r>
                      <a:endParaRPr b="1" sz="3700">
                        <a:solidFill>
                          <a:schemeClr val="lt1"/>
                        </a:solidFill>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F3B37"/>
                    </a:solidFill>
                  </a:tcPr>
                </a:tc>
              </a:tr>
              <a:tr h="3870875">
                <a:tc>
                  <a:txBody>
                    <a:bodyPr/>
                    <a:lstStyle/>
                    <a:p>
                      <a:pPr indent="0" lvl="0" marL="0" rtl="0" algn="l">
                        <a:spcBef>
                          <a:spcPts val="0"/>
                        </a:spcBef>
                        <a:spcAft>
                          <a:spcPts val="0"/>
                        </a:spcAft>
                        <a:buNone/>
                      </a:pPr>
                      <a:r>
                        <a:rPr lang="en-US" sz="3700">
                          <a:latin typeface="Poppins"/>
                          <a:ea typeface="Poppins"/>
                          <a:cs typeface="Poppins"/>
                          <a:sym typeface="Poppins"/>
                        </a:rPr>
                        <a:t>Professional</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3700">
                          <a:latin typeface="Poppins"/>
                          <a:ea typeface="Poppins"/>
                          <a:cs typeface="Poppins"/>
                          <a:sym typeface="Poppins"/>
                        </a:rPr>
                        <a:t>We respect and value our audiences, and take what we do seriously.</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3700">
                          <a:latin typeface="Poppins"/>
                          <a:ea typeface="Poppins"/>
                          <a:cs typeface="Poppins"/>
                          <a:sym typeface="Poppins"/>
                        </a:rPr>
                        <a:t>Use respectful language</a:t>
                      </a:r>
                      <a:endParaRPr sz="3700">
                        <a:latin typeface="Poppins"/>
                        <a:ea typeface="Poppins"/>
                        <a:cs typeface="Poppins"/>
                        <a:sym typeface="Poppins"/>
                      </a:endParaRPr>
                    </a:p>
                    <a:p>
                      <a:pPr indent="0" lvl="0" marL="0" rtl="0" algn="l">
                        <a:spcBef>
                          <a:spcPts val="0"/>
                        </a:spcBef>
                        <a:spcAft>
                          <a:spcPts val="0"/>
                        </a:spcAft>
                        <a:buNone/>
                      </a:pPr>
                      <a:r>
                        <a:rPr lang="en-US" sz="3700">
                          <a:latin typeface="Poppins"/>
                          <a:ea typeface="Poppins"/>
                          <a:cs typeface="Poppins"/>
                          <a:sym typeface="Poppins"/>
                        </a:rPr>
                        <a:t>Provide sufficient information for understanding  </a:t>
                      </a:r>
                      <a:endParaRPr sz="3700">
                        <a:latin typeface="Poppins"/>
                        <a:ea typeface="Poppins"/>
                        <a:cs typeface="Poppins"/>
                        <a:sym typeface="Poppins"/>
                      </a:endParaRPr>
                    </a:p>
                    <a:p>
                      <a:pPr indent="0" lvl="0" marL="0" rtl="0" algn="l">
                        <a:spcBef>
                          <a:spcPts val="0"/>
                        </a:spcBef>
                        <a:spcAft>
                          <a:spcPts val="0"/>
                        </a:spcAft>
                        <a:buNone/>
                      </a:pPr>
                      <a:r>
                        <a:rPr lang="en-US" sz="3700">
                          <a:latin typeface="Poppins"/>
                          <a:ea typeface="Poppins"/>
                          <a:cs typeface="Poppins"/>
                          <a:sym typeface="Poppins"/>
                        </a:rPr>
                        <a:t>Keep content updated</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3700">
                          <a:latin typeface="Poppins"/>
                          <a:ea typeface="Poppins"/>
                          <a:cs typeface="Poppins"/>
                          <a:sym typeface="Poppins"/>
                        </a:rPr>
                        <a:t>Use jargon</a:t>
                      </a:r>
                      <a:endParaRPr sz="3700">
                        <a:latin typeface="Poppins"/>
                        <a:ea typeface="Poppins"/>
                        <a:cs typeface="Poppins"/>
                        <a:sym typeface="Poppins"/>
                      </a:endParaRPr>
                    </a:p>
                    <a:p>
                      <a:pPr indent="0" lvl="0" marL="0" rtl="0" algn="l">
                        <a:spcBef>
                          <a:spcPts val="0"/>
                        </a:spcBef>
                        <a:spcAft>
                          <a:spcPts val="0"/>
                        </a:spcAft>
                        <a:buNone/>
                      </a:pPr>
                      <a:r>
                        <a:rPr lang="en-US" sz="3700">
                          <a:latin typeface="Poppins"/>
                          <a:ea typeface="Poppins"/>
                          <a:cs typeface="Poppins"/>
                          <a:sym typeface="Poppins"/>
                        </a:rPr>
                        <a:t>Talk down to the audience</a:t>
                      </a:r>
                      <a:endParaRPr sz="3700">
                        <a:latin typeface="Poppins"/>
                        <a:ea typeface="Poppins"/>
                        <a:cs typeface="Poppins"/>
                        <a:sym typeface="Poppins"/>
                      </a:endParaRPr>
                    </a:p>
                    <a:p>
                      <a:pPr indent="0" lvl="0" marL="0" rtl="0" algn="l">
                        <a:spcBef>
                          <a:spcPts val="0"/>
                        </a:spcBef>
                        <a:spcAft>
                          <a:spcPts val="0"/>
                        </a:spcAft>
                        <a:buNone/>
                      </a:pPr>
                      <a:r>
                        <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98650">
                <a:tc>
                  <a:txBody>
                    <a:bodyPr/>
                    <a:lstStyle/>
                    <a:p>
                      <a:pPr indent="0" lvl="0" marL="0" rtl="0" algn="l">
                        <a:spcBef>
                          <a:spcPts val="0"/>
                        </a:spcBef>
                        <a:spcAft>
                          <a:spcPts val="0"/>
                        </a:spcAft>
                        <a:buNone/>
                      </a:pPr>
                      <a:r>
                        <a:rPr lang="en-US" sz="3700">
                          <a:latin typeface="Poppins"/>
                          <a:ea typeface="Poppins"/>
                          <a:cs typeface="Poppins"/>
                          <a:sym typeface="Poppins"/>
                        </a:rPr>
                        <a:t>Collegial</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3700">
                          <a:latin typeface="Poppins"/>
                          <a:ea typeface="Poppins"/>
                          <a:cs typeface="Poppins"/>
                          <a:sym typeface="Poppins"/>
                        </a:rPr>
                        <a:t>We treat our audiences as valued partners, and are willing to work together to help them succeed.</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3700">
                          <a:latin typeface="Poppins"/>
                          <a:ea typeface="Poppins"/>
                          <a:cs typeface="Poppins"/>
                          <a:sym typeface="Poppins"/>
                        </a:rPr>
                        <a:t>Keep a user focus</a:t>
                      </a:r>
                      <a:endParaRPr sz="3700">
                        <a:latin typeface="Poppins"/>
                        <a:ea typeface="Poppins"/>
                        <a:cs typeface="Poppins"/>
                        <a:sym typeface="Poppins"/>
                      </a:endParaRPr>
                    </a:p>
                    <a:p>
                      <a:pPr indent="0" lvl="0" marL="0" rtl="0" algn="l">
                        <a:spcBef>
                          <a:spcPts val="0"/>
                        </a:spcBef>
                        <a:spcAft>
                          <a:spcPts val="0"/>
                        </a:spcAft>
                        <a:buNone/>
                      </a:pPr>
                      <a:r>
                        <a:rPr lang="en-US" sz="3700">
                          <a:latin typeface="Poppins"/>
                          <a:ea typeface="Poppins"/>
                          <a:cs typeface="Poppins"/>
                          <a:sym typeface="Poppins"/>
                        </a:rPr>
                        <a:t>Use first/second person (we, you)</a:t>
                      </a:r>
                      <a:endParaRPr sz="3700">
                        <a:latin typeface="Poppins"/>
                        <a:ea typeface="Poppins"/>
                        <a:cs typeface="Poppins"/>
                        <a:sym typeface="Poppins"/>
                      </a:endParaRPr>
                    </a:p>
                    <a:p>
                      <a:pPr indent="0" lvl="0" marL="0" rtl="0" algn="l">
                        <a:spcBef>
                          <a:spcPts val="0"/>
                        </a:spcBef>
                        <a:spcAft>
                          <a:spcPts val="0"/>
                        </a:spcAft>
                        <a:buNone/>
                      </a:pPr>
                      <a:r>
                        <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3700">
                          <a:latin typeface="Poppins"/>
                          <a:ea typeface="Poppins"/>
                          <a:cs typeface="Poppins"/>
                          <a:sym typeface="Poppins"/>
                        </a:rPr>
                        <a:t>Write from an organizational perspective</a:t>
                      </a:r>
                      <a:endParaRPr sz="3700">
                        <a:latin typeface="Poppins"/>
                        <a:ea typeface="Poppins"/>
                        <a:cs typeface="Poppins"/>
                        <a:sym typeface="Poppins"/>
                      </a:endParaRPr>
                    </a:p>
                    <a:p>
                      <a:pPr indent="0" lvl="0" marL="0" rtl="0" algn="l">
                        <a:spcBef>
                          <a:spcPts val="0"/>
                        </a:spcBef>
                        <a:spcAft>
                          <a:spcPts val="0"/>
                        </a:spcAft>
                        <a:buNone/>
                      </a:pPr>
                      <a:r>
                        <a:rPr lang="en-US" sz="3700">
                          <a:latin typeface="Poppins"/>
                          <a:ea typeface="Poppins"/>
                          <a:cs typeface="Poppins"/>
                          <a:sym typeface="Poppins"/>
                        </a:rPr>
                        <a:t>Use bureaucratic language </a:t>
                      </a:r>
                      <a:endParaRPr sz="3700">
                        <a:latin typeface="Poppins"/>
                        <a:ea typeface="Poppins"/>
                        <a:cs typeface="Poppins"/>
                        <a:sym typeface="Poppins"/>
                      </a:endParaRPr>
                    </a:p>
                    <a:p>
                      <a:pPr indent="0" lvl="0" marL="0" rtl="0" algn="l">
                        <a:spcBef>
                          <a:spcPts val="0"/>
                        </a:spcBef>
                        <a:spcAft>
                          <a:spcPts val="0"/>
                        </a:spcAft>
                        <a:buNone/>
                      </a:pPr>
                      <a:r>
                        <a:rPr lang="en-US" sz="3700">
                          <a:latin typeface="Poppins"/>
                          <a:ea typeface="Poppins"/>
                          <a:cs typeface="Poppins"/>
                          <a:sym typeface="Poppins"/>
                        </a:rPr>
                        <a:t>Use the passive voice</a:t>
                      </a:r>
                      <a:endParaRPr sz="3700">
                        <a:latin typeface="Poppins"/>
                        <a:ea typeface="Poppins"/>
                        <a:cs typeface="Poppins"/>
                        <a:sym typeface="Poppins"/>
                      </a:endParaRPr>
                    </a:p>
                  </a:txBody>
                  <a:tcPr marT="243800" marB="243800" marR="243800" marL="2438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570" name="Google Shape;570;p73"/>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4"/>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Voice Dimensions</a:t>
            </a:r>
            <a:endParaRPr b="0" sz="1400" u="none" cap="none" strike="noStrike">
              <a:solidFill>
                <a:schemeClr val="dk1"/>
              </a:solidFill>
              <a:latin typeface="Arial"/>
              <a:ea typeface="Arial"/>
              <a:cs typeface="Arial"/>
              <a:sym typeface="Arial"/>
            </a:endParaRPr>
          </a:p>
        </p:txBody>
      </p:sp>
      <p:sp>
        <p:nvSpPr>
          <p:cNvPr id="576" name="Google Shape;576;p74"/>
          <p:cNvSpPr txBox="1"/>
          <p:nvPr/>
        </p:nvSpPr>
        <p:spPr>
          <a:xfrm>
            <a:off x="11098467" y="3200000"/>
            <a:ext cx="24000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Neutral</a:t>
            </a:r>
            <a:endParaRPr sz="3700">
              <a:latin typeface="Poppins"/>
              <a:ea typeface="Poppins"/>
              <a:cs typeface="Poppins"/>
              <a:sym typeface="Poppins"/>
            </a:endParaRPr>
          </a:p>
        </p:txBody>
      </p:sp>
      <p:sp>
        <p:nvSpPr>
          <p:cNvPr id="577" name="Google Shape;577;p74"/>
          <p:cNvSpPr/>
          <p:nvPr/>
        </p:nvSpPr>
        <p:spPr>
          <a:xfrm>
            <a:off x="1912667" y="4267200"/>
            <a:ext cx="20558400" cy="297600"/>
          </a:xfrm>
          <a:prstGeom prst="rect">
            <a:avLst/>
          </a:prstGeom>
          <a:solidFill>
            <a:srgbClr val="0961A5"/>
          </a:solidFill>
          <a:ln cap="flat" cmpd="sng" w="9525">
            <a:solidFill>
              <a:srgbClr val="595959"/>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78" name="Google Shape;578;p74"/>
          <p:cNvSpPr/>
          <p:nvPr/>
        </p:nvSpPr>
        <p:spPr>
          <a:xfrm>
            <a:off x="7374533" y="3969333"/>
            <a:ext cx="776700" cy="756000"/>
          </a:xfrm>
          <a:prstGeom prst="ellipse">
            <a:avLst/>
          </a:prstGeom>
          <a:solidFill>
            <a:srgbClr val="FFAB40"/>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79" name="Google Shape;579;p74"/>
          <p:cNvSpPr txBox="1"/>
          <p:nvPr/>
        </p:nvSpPr>
        <p:spPr>
          <a:xfrm>
            <a:off x="1912683" y="3200000"/>
            <a:ext cx="24000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Casual</a:t>
            </a:r>
            <a:endParaRPr sz="3700">
              <a:latin typeface="Poppins"/>
              <a:ea typeface="Poppins"/>
              <a:cs typeface="Poppins"/>
              <a:sym typeface="Poppins"/>
            </a:endParaRPr>
          </a:p>
        </p:txBody>
      </p:sp>
      <p:sp>
        <p:nvSpPr>
          <p:cNvPr id="580" name="Google Shape;580;p74"/>
          <p:cNvSpPr txBox="1"/>
          <p:nvPr/>
        </p:nvSpPr>
        <p:spPr>
          <a:xfrm>
            <a:off x="20223467" y="3200000"/>
            <a:ext cx="2400000" cy="10620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3700">
                <a:latin typeface="Poppins"/>
                <a:ea typeface="Poppins"/>
                <a:cs typeface="Poppins"/>
                <a:sym typeface="Poppins"/>
              </a:rPr>
              <a:t>Formal</a:t>
            </a:r>
            <a:endParaRPr sz="3700">
              <a:latin typeface="Poppins"/>
              <a:ea typeface="Poppins"/>
              <a:cs typeface="Poppins"/>
              <a:sym typeface="Poppins"/>
            </a:endParaRPr>
          </a:p>
        </p:txBody>
      </p:sp>
      <p:sp>
        <p:nvSpPr>
          <p:cNvPr id="581" name="Google Shape;581;p74"/>
          <p:cNvSpPr txBox="1"/>
          <p:nvPr/>
        </p:nvSpPr>
        <p:spPr>
          <a:xfrm>
            <a:off x="11098600" y="5811867"/>
            <a:ext cx="24000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Neutral</a:t>
            </a:r>
            <a:endParaRPr sz="3700">
              <a:latin typeface="Poppins"/>
              <a:ea typeface="Poppins"/>
              <a:cs typeface="Poppins"/>
              <a:sym typeface="Poppins"/>
            </a:endParaRPr>
          </a:p>
        </p:txBody>
      </p:sp>
      <p:sp>
        <p:nvSpPr>
          <p:cNvPr id="582" name="Google Shape;582;p74"/>
          <p:cNvSpPr/>
          <p:nvPr/>
        </p:nvSpPr>
        <p:spPr>
          <a:xfrm>
            <a:off x="1912800" y="6879067"/>
            <a:ext cx="20558400" cy="297600"/>
          </a:xfrm>
          <a:prstGeom prst="rect">
            <a:avLst/>
          </a:prstGeom>
          <a:solidFill>
            <a:srgbClr val="0961A5"/>
          </a:solidFill>
          <a:ln cap="flat" cmpd="sng" w="9525">
            <a:solidFill>
              <a:srgbClr val="595959"/>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83" name="Google Shape;583;p74"/>
          <p:cNvSpPr/>
          <p:nvPr/>
        </p:nvSpPr>
        <p:spPr>
          <a:xfrm>
            <a:off x="11803600" y="6649867"/>
            <a:ext cx="776700" cy="756000"/>
          </a:xfrm>
          <a:prstGeom prst="ellipse">
            <a:avLst/>
          </a:prstGeom>
          <a:solidFill>
            <a:srgbClr val="FFAB40"/>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84" name="Google Shape;584;p74"/>
          <p:cNvSpPr txBox="1"/>
          <p:nvPr/>
        </p:nvSpPr>
        <p:spPr>
          <a:xfrm>
            <a:off x="1912667" y="5881992"/>
            <a:ext cx="24000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Funny</a:t>
            </a:r>
            <a:endParaRPr sz="3700">
              <a:latin typeface="Poppins"/>
              <a:ea typeface="Poppins"/>
              <a:cs typeface="Poppins"/>
              <a:sym typeface="Poppins"/>
            </a:endParaRPr>
          </a:p>
        </p:txBody>
      </p:sp>
      <p:sp>
        <p:nvSpPr>
          <p:cNvPr id="585" name="Google Shape;585;p74"/>
          <p:cNvSpPr txBox="1"/>
          <p:nvPr/>
        </p:nvSpPr>
        <p:spPr>
          <a:xfrm>
            <a:off x="20223625" y="5881992"/>
            <a:ext cx="2400000" cy="10620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3700">
                <a:latin typeface="Poppins"/>
                <a:ea typeface="Poppins"/>
                <a:cs typeface="Poppins"/>
                <a:sym typeface="Poppins"/>
              </a:rPr>
              <a:t>Serious</a:t>
            </a:r>
            <a:endParaRPr sz="3700">
              <a:latin typeface="Poppins"/>
              <a:ea typeface="Poppins"/>
              <a:cs typeface="Poppins"/>
              <a:sym typeface="Poppins"/>
            </a:endParaRPr>
          </a:p>
        </p:txBody>
      </p:sp>
      <p:sp>
        <p:nvSpPr>
          <p:cNvPr id="586" name="Google Shape;586;p74"/>
          <p:cNvSpPr txBox="1"/>
          <p:nvPr/>
        </p:nvSpPr>
        <p:spPr>
          <a:xfrm>
            <a:off x="11098600" y="8546867"/>
            <a:ext cx="24000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Neutral</a:t>
            </a:r>
            <a:endParaRPr sz="3700">
              <a:latin typeface="Poppins"/>
              <a:ea typeface="Poppins"/>
              <a:cs typeface="Poppins"/>
              <a:sym typeface="Poppins"/>
            </a:endParaRPr>
          </a:p>
        </p:txBody>
      </p:sp>
      <p:sp>
        <p:nvSpPr>
          <p:cNvPr id="587" name="Google Shape;587;p74"/>
          <p:cNvSpPr/>
          <p:nvPr/>
        </p:nvSpPr>
        <p:spPr>
          <a:xfrm>
            <a:off x="1912800" y="9631167"/>
            <a:ext cx="20558400" cy="297600"/>
          </a:xfrm>
          <a:prstGeom prst="rect">
            <a:avLst/>
          </a:prstGeom>
          <a:solidFill>
            <a:srgbClr val="0961A5"/>
          </a:solidFill>
          <a:ln cap="flat" cmpd="sng" w="9525">
            <a:solidFill>
              <a:srgbClr val="595959"/>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88" name="Google Shape;588;p74"/>
          <p:cNvSpPr/>
          <p:nvPr/>
        </p:nvSpPr>
        <p:spPr>
          <a:xfrm>
            <a:off x="3547367" y="9401967"/>
            <a:ext cx="776700" cy="756000"/>
          </a:xfrm>
          <a:prstGeom prst="ellipse">
            <a:avLst/>
          </a:prstGeom>
          <a:solidFill>
            <a:srgbClr val="FFAB40"/>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89" name="Google Shape;589;p74"/>
          <p:cNvSpPr txBox="1"/>
          <p:nvPr/>
        </p:nvSpPr>
        <p:spPr>
          <a:xfrm>
            <a:off x="1896917" y="8639200"/>
            <a:ext cx="40776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Enthusiastic</a:t>
            </a:r>
            <a:endParaRPr sz="3700">
              <a:latin typeface="Poppins"/>
              <a:ea typeface="Poppins"/>
              <a:cs typeface="Poppins"/>
              <a:sym typeface="Poppins"/>
            </a:endParaRPr>
          </a:p>
        </p:txBody>
      </p:sp>
      <p:sp>
        <p:nvSpPr>
          <p:cNvPr id="590" name="Google Shape;590;p74"/>
          <p:cNvSpPr txBox="1"/>
          <p:nvPr/>
        </p:nvSpPr>
        <p:spPr>
          <a:xfrm>
            <a:off x="18044573" y="8562988"/>
            <a:ext cx="4578900" cy="10620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3700">
                <a:latin typeface="Poppins"/>
                <a:ea typeface="Poppins"/>
                <a:cs typeface="Poppins"/>
                <a:sym typeface="Poppins"/>
              </a:rPr>
              <a:t>Matter-of-fact</a:t>
            </a:r>
            <a:endParaRPr sz="3700">
              <a:latin typeface="Poppins"/>
              <a:ea typeface="Poppins"/>
              <a:cs typeface="Poppins"/>
              <a:sym typeface="Poppins"/>
            </a:endParaRPr>
          </a:p>
        </p:txBody>
      </p:sp>
      <p:sp>
        <p:nvSpPr>
          <p:cNvPr id="591" name="Google Shape;591;p74"/>
          <p:cNvSpPr txBox="1"/>
          <p:nvPr/>
        </p:nvSpPr>
        <p:spPr>
          <a:xfrm>
            <a:off x="11098600" y="11316133"/>
            <a:ext cx="24000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Neutral</a:t>
            </a:r>
            <a:endParaRPr sz="3700">
              <a:latin typeface="Poppins"/>
              <a:ea typeface="Poppins"/>
              <a:cs typeface="Poppins"/>
              <a:sym typeface="Poppins"/>
            </a:endParaRPr>
          </a:p>
        </p:txBody>
      </p:sp>
      <p:sp>
        <p:nvSpPr>
          <p:cNvPr id="592" name="Google Shape;592;p74"/>
          <p:cNvSpPr txBox="1"/>
          <p:nvPr/>
        </p:nvSpPr>
        <p:spPr>
          <a:xfrm>
            <a:off x="1912792" y="11396408"/>
            <a:ext cx="3432900" cy="1062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latin typeface="Poppins"/>
                <a:ea typeface="Poppins"/>
                <a:cs typeface="Poppins"/>
                <a:sym typeface="Poppins"/>
              </a:rPr>
              <a:t>Irreverent</a:t>
            </a:r>
            <a:endParaRPr sz="3700">
              <a:latin typeface="Poppins"/>
              <a:ea typeface="Poppins"/>
              <a:cs typeface="Poppins"/>
              <a:sym typeface="Poppins"/>
            </a:endParaRPr>
          </a:p>
        </p:txBody>
      </p:sp>
      <p:sp>
        <p:nvSpPr>
          <p:cNvPr id="593" name="Google Shape;593;p74"/>
          <p:cNvSpPr txBox="1"/>
          <p:nvPr/>
        </p:nvSpPr>
        <p:spPr>
          <a:xfrm>
            <a:off x="19502133" y="11244008"/>
            <a:ext cx="3121500" cy="10620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3700">
                <a:latin typeface="Poppins"/>
                <a:ea typeface="Poppins"/>
                <a:cs typeface="Poppins"/>
                <a:sym typeface="Poppins"/>
              </a:rPr>
              <a:t>Respectful</a:t>
            </a:r>
            <a:endParaRPr sz="3700">
              <a:latin typeface="Poppins"/>
              <a:ea typeface="Poppins"/>
              <a:cs typeface="Poppins"/>
              <a:sym typeface="Poppins"/>
            </a:endParaRPr>
          </a:p>
        </p:txBody>
      </p:sp>
      <p:sp>
        <p:nvSpPr>
          <p:cNvPr id="594" name="Google Shape;594;p74"/>
          <p:cNvSpPr/>
          <p:nvPr/>
        </p:nvSpPr>
        <p:spPr>
          <a:xfrm>
            <a:off x="1912667" y="12383333"/>
            <a:ext cx="20558400" cy="297600"/>
          </a:xfrm>
          <a:prstGeom prst="rect">
            <a:avLst/>
          </a:prstGeom>
          <a:solidFill>
            <a:srgbClr val="0961A5"/>
          </a:solidFill>
          <a:ln cap="flat" cmpd="sng" w="9525">
            <a:solidFill>
              <a:srgbClr val="595959"/>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95" name="Google Shape;595;p74"/>
          <p:cNvSpPr/>
          <p:nvPr/>
        </p:nvSpPr>
        <p:spPr>
          <a:xfrm>
            <a:off x="18025733" y="12154100"/>
            <a:ext cx="776700" cy="756000"/>
          </a:xfrm>
          <a:prstGeom prst="ellipse">
            <a:avLst/>
          </a:prstGeom>
          <a:solidFill>
            <a:srgbClr val="FFAB40"/>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596" name="Google Shape;596;p74"/>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5"/>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Style Guide</a:t>
            </a:r>
            <a:endParaRPr b="0" sz="1400" u="none" cap="none" strike="noStrike">
              <a:solidFill>
                <a:schemeClr val="dk1"/>
              </a:solidFill>
              <a:latin typeface="Arial"/>
              <a:ea typeface="Arial"/>
              <a:cs typeface="Arial"/>
              <a:sym typeface="Arial"/>
            </a:endParaRPr>
          </a:p>
        </p:txBody>
      </p:sp>
      <p:pic>
        <p:nvPicPr>
          <p:cNvPr id="602" name="Google Shape;602;p75"/>
          <p:cNvPicPr preferRelativeResize="0"/>
          <p:nvPr/>
        </p:nvPicPr>
        <p:blipFill>
          <a:blip r:embed="rId3">
            <a:alphaModFix/>
          </a:blip>
          <a:stretch>
            <a:fillRect/>
          </a:stretch>
        </p:blipFill>
        <p:spPr>
          <a:xfrm>
            <a:off x="0" y="3352991"/>
            <a:ext cx="6654430" cy="10363001"/>
          </a:xfrm>
          <a:prstGeom prst="rect">
            <a:avLst/>
          </a:prstGeom>
          <a:noFill/>
          <a:ln>
            <a:noFill/>
          </a:ln>
        </p:spPr>
      </p:pic>
      <p:pic>
        <p:nvPicPr>
          <p:cNvPr id="603" name="Google Shape;603;p75"/>
          <p:cNvPicPr preferRelativeResize="0"/>
          <p:nvPr/>
        </p:nvPicPr>
        <p:blipFill>
          <a:blip r:embed="rId4">
            <a:alphaModFix/>
          </a:blip>
          <a:stretch>
            <a:fillRect/>
          </a:stretch>
        </p:blipFill>
        <p:spPr>
          <a:xfrm>
            <a:off x="6654425" y="3353003"/>
            <a:ext cx="8783402" cy="10363000"/>
          </a:xfrm>
          <a:prstGeom prst="rect">
            <a:avLst/>
          </a:prstGeom>
          <a:noFill/>
          <a:ln>
            <a:noFill/>
          </a:ln>
        </p:spPr>
      </p:pic>
      <p:pic>
        <p:nvPicPr>
          <p:cNvPr id="604" name="Google Shape;604;p75"/>
          <p:cNvPicPr preferRelativeResize="0"/>
          <p:nvPr/>
        </p:nvPicPr>
        <p:blipFill>
          <a:blip r:embed="rId5">
            <a:alphaModFix/>
          </a:blip>
          <a:stretch>
            <a:fillRect/>
          </a:stretch>
        </p:blipFill>
        <p:spPr>
          <a:xfrm>
            <a:off x="10922827" y="5581702"/>
            <a:ext cx="16148050" cy="7932101"/>
          </a:xfrm>
          <a:prstGeom prst="rect">
            <a:avLst/>
          </a:prstGeom>
          <a:noFill/>
          <a:ln>
            <a:noFill/>
          </a:ln>
        </p:spPr>
      </p:pic>
      <p:sp>
        <p:nvSpPr>
          <p:cNvPr id="605" name="Google Shape;605;p75"/>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0"/>
          <p:cNvSpPr txBox="1"/>
          <p:nvPr/>
        </p:nvSpPr>
        <p:spPr>
          <a:xfrm>
            <a:off x="3521250" y="4531375"/>
            <a:ext cx="17341500" cy="59943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US" sz="5900">
                <a:solidFill>
                  <a:schemeClr val="dk1"/>
                </a:solidFill>
                <a:latin typeface="Poppins"/>
                <a:ea typeface="Poppins"/>
                <a:cs typeface="Poppins"/>
                <a:sym typeface="Poppins"/>
              </a:rPr>
              <a:t>The design process</a:t>
            </a:r>
            <a:endParaRPr b="1" sz="5900">
              <a:solidFill>
                <a:schemeClr val="dk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ts val="1100"/>
              <a:buFont typeface="Arial"/>
              <a:buNone/>
            </a:pPr>
            <a:r>
              <a:rPr lang="en-US" sz="4800">
                <a:solidFill>
                  <a:schemeClr val="dk1"/>
                </a:solidFill>
                <a:latin typeface="Poppins"/>
                <a:ea typeface="Poppins"/>
                <a:cs typeface="Poppins"/>
                <a:sym typeface="Poppins"/>
              </a:rPr>
              <a:t>Context</a:t>
            </a:r>
            <a:endParaRPr sz="48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t/>
            </a:r>
            <a:endParaRPr b="1" sz="18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rPr b="1" lang="en-US" sz="5900">
                <a:solidFill>
                  <a:schemeClr val="dk1"/>
                </a:solidFill>
                <a:latin typeface="Poppins"/>
                <a:ea typeface="Poppins"/>
                <a:cs typeface="Poppins"/>
                <a:sym typeface="Poppins"/>
              </a:rPr>
              <a:t>Adding content strategy</a:t>
            </a:r>
            <a:endParaRPr b="1" sz="59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rPr lang="en-US" sz="4800">
                <a:solidFill>
                  <a:schemeClr val="dk1"/>
                </a:solidFill>
                <a:latin typeface="Poppins"/>
                <a:ea typeface="Poppins"/>
                <a:cs typeface="Poppins"/>
                <a:sym typeface="Poppins"/>
              </a:rPr>
              <a:t>What, how &amp; why</a:t>
            </a:r>
            <a:endParaRPr sz="48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t/>
            </a:r>
            <a:endParaRPr sz="18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t/>
            </a:r>
            <a:endParaRPr sz="8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rPr b="1" lang="en-US" sz="5900">
                <a:solidFill>
                  <a:schemeClr val="dk1"/>
                </a:solidFill>
                <a:latin typeface="Poppins"/>
                <a:ea typeface="Poppins"/>
                <a:cs typeface="Poppins"/>
                <a:sym typeface="Poppins"/>
              </a:rPr>
              <a:t>Two birds, one stone </a:t>
            </a:r>
            <a:endParaRPr b="1" sz="59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rPr lang="en-US" sz="4800">
                <a:solidFill>
                  <a:schemeClr val="dk1"/>
                </a:solidFill>
                <a:latin typeface="Poppins"/>
                <a:ea typeface="Poppins"/>
                <a:cs typeface="Poppins"/>
                <a:sym typeface="Poppins"/>
              </a:rPr>
              <a:t>A complementary process</a:t>
            </a:r>
            <a:endParaRPr sz="4800">
              <a:solidFill>
                <a:schemeClr val="dk1"/>
              </a:solidFill>
              <a:latin typeface="Poppins"/>
              <a:ea typeface="Poppins"/>
              <a:cs typeface="Poppins"/>
              <a:sym typeface="Poppins"/>
            </a:endParaRPr>
          </a:p>
          <a:p>
            <a:pPr indent="0" lvl="0" marL="0" marR="0" rtl="0" algn="ctr">
              <a:lnSpc>
                <a:spcPct val="115000"/>
              </a:lnSpc>
              <a:spcBef>
                <a:spcPts val="0"/>
              </a:spcBef>
              <a:spcAft>
                <a:spcPts val="0"/>
              </a:spcAft>
              <a:buNone/>
            </a:pPr>
            <a:r>
              <a:t/>
            </a:r>
            <a:endParaRPr sz="1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None/>
            </a:pPr>
            <a:r>
              <a:t/>
            </a:r>
            <a:endParaRPr sz="4800">
              <a:solidFill>
                <a:schemeClr val="dk1"/>
              </a:solidFill>
              <a:latin typeface="Poppins"/>
              <a:ea typeface="Poppins"/>
              <a:cs typeface="Poppins"/>
              <a:sym typeface="Poppins"/>
            </a:endParaRPr>
          </a:p>
        </p:txBody>
      </p:sp>
      <p:sp>
        <p:nvSpPr>
          <p:cNvPr id="301" name="Google Shape;301;p40"/>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Agenda</a:t>
            </a:r>
            <a:endParaRPr b="0" sz="14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6"/>
          <p:cNvSpPr txBox="1"/>
          <p:nvPr/>
        </p:nvSpPr>
        <p:spPr>
          <a:xfrm>
            <a:off x="1807850" y="1467475"/>
            <a:ext cx="207117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Operationalize </a:t>
            </a:r>
            <a:r>
              <a:rPr b="1" lang="en-US" sz="8000">
                <a:solidFill>
                  <a:schemeClr val="dk1"/>
                </a:solidFill>
                <a:latin typeface="Poppins"/>
                <a:ea typeface="Poppins"/>
                <a:cs typeface="Poppins"/>
                <a:sym typeface="Poppins"/>
              </a:rPr>
              <a:t>Deliverables</a:t>
            </a:r>
            <a:endParaRPr b="0" sz="1400" u="none" cap="none" strike="noStrike">
              <a:solidFill>
                <a:schemeClr val="dk1"/>
              </a:solidFill>
              <a:latin typeface="Arial"/>
              <a:ea typeface="Arial"/>
              <a:cs typeface="Arial"/>
              <a:sym typeface="Arial"/>
            </a:endParaRPr>
          </a:p>
        </p:txBody>
      </p:sp>
      <p:sp>
        <p:nvSpPr>
          <p:cNvPr id="611" name="Google Shape;611;p76"/>
          <p:cNvSpPr txBox="1"/>
          <p:nvPr/>
        </p:nvSpPr>
        <p:spPr>
          <a:xfrm>
            <a:off x="5213250" y="5045075"/>
            <a:ext cx="13957500" cy="440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4600">
                <a:solidFill>
                  <a:schemeClr val="dk1"/>
                </a:solidFill>
                <a:latin typeface="Poppins"/>
                <a:ea typeface="Poppins"/>
                <a:cs typeface="Poppins"/>
                <a:sym typeface="Poppins"/>
              </a:rPr>
              <a:t>Content tracker: what content do we need to rewrite? What do we need to create? What will it look like? How will we measure compliance?</a:t>
            </a:r>
            <a:endParaRPr sz="4600">
              <a:solidFill>
                <a:schemeClr val="dk1"/>
              </a:solidFill>
              <a:latin typeface="Poppins"/>
              <a:ea typeface="Poppins"/>
              <a:cs typeface="Poppins"/>
              <a:sym typeface="Poppins"/>
            </a:endParaRPr>
          </a:p>
          <a:p>
            <a:pPr indent="0" lvl="0" marL="0" rtl="0" algn="ctr">
              <a:lnSpc>
                <a:spcPct val="115000"/>
              </a:lnSpc>
              <a:spcBef>
                <a:spcPts val="1000"/>
              </a:spcBef>
              <a:spcAft>
                <a:spcPts val="0"/>
              </a:spcAft>
              <a:buClr>
                <a:schemeClr val="dk1"/>
              </a:buClr>
              <a:buSzPts val="1100"/>
              <a:buFont typeface="Arial"/>
              <a:buNone/>
            </a:pPr>
            <a:r>
              <a:t/>
            </a:r>
            <a:endParaRPr sz="4600">
              <a:solidFill>
                <a:schemeClr val="dk1"/>
              </a:solidFill>
              <a:latin typeface="Poppins"/>
              <a:ea typeface="Poppins"/>
              <a:cs typeface="Poppins"/>
              <a:sym typeface="Poppins"/>
            </a:endParaRPr>
          </a:p>
          <a:p>
            <a:pPr indent="0" lvl="0" marL="0" rtl="0" algn="ctr">
              <a:lnSpc>
                <a:spcPct val="115000"/>
              </a:lnSpc>
              <a:spcBef>
                <a:spcPts val="1000"/>
              </a:spcBef>
              <a:spcAft>
                <a:spcPts val="1000"/>
              </a:spcAft>
              <a:buNone/>
            </a:pPr>
            <a:r>
              <a:t/>
            </a:r>
            <a:endParaRPr sz="4600">
              <a:solidFill>
                <a:schemeClr val="dk1"/>
              </a:solidFill>
              <a:latin typeface="Poppins"/>
              <a:ea typeface="Poppins"/>
              <a:cs typeface="Poppins"/>
              <a:sym typeface="Poppins"/>
            </a:endParaRPr>
          </a:p>
        </p:txBody>
      </p:sp>
      <p:sp>
        <p:nvSpPr>
          <p:cNvPr id="612" name="Google Shape;612;p76"/>
          <p:cNvSpPr/>
          <p:nvPr/>
        </p:nvSpPr>
        <p:spPr>
          <a:xfrm>
            <a:off x="585800" y="602863"/>
            <a:ext cx="1439700" cy="1291500"/>
          </a:xfrm>
          <a:prstGeom prst="ellipse">
            <a:avLst/>
          </a:prstGeom>
          <a:solidFill>
            <a:srgbClr val="75B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7"/>
          <p:cNvSpPr txBox="1"/>
          <p:nvPr/>
        </p:nvSpPr>
        <p:spPr>
          <a:xfrm>
            <a:off x="1807850" y="1467475"/>
            <a:ext cx="207117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Tracker</a:t>
            </a:r>
            <a:endParaRPr b="0" sz="1400" u="none" cap="none" strike="noStrike">
              <a:solidFill>
                <a:schemeClr val="dk1"/>
              </a:solidFill>
              <a:latin typeface="Arial"/>
              <a:ea typeface="Arial"/>
              <a:cs typeface="Arial"/>
              <a:sym typeface="Arial"/>
            </a:endParaRPr>
          </a:p>
        </p:txBody>
      </p:sp>
      <p:sp>
        <p:nvSpPr>
          <p:cNvPr id="618" name="Google Shape;618;p77"/>
          <p:cNvSpPr/>
          <p:nvPr/>
        </p:nvSpPr>
        <p:spPr>
          <a:xfrm>
            <a:off x="585800" y="602863"/>
            <a:ext cx="1439700" cy="1291500"/>
          </a:xfrm>
          <a:prstGeom prst="ellipse">
            <a:avLst/>
          </a:prstGeom>
          <a:solidFill>
            <a:srgbClr val="75B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9" name="Google Shape;619;p77"/>
          <p:cNvPicPr preferRelativeResize="0"/>
          <p:nvPr/>
        </p:nvPicPr>
        <p:blipFill>
          <a:blip r:embed="rId3">
            <a:alphaModFix/>
          </a:blip>
          <a:stretch>
            <a:fillRect/>
          </a:stretch>
        </p:blipFill>
        <p:spPr>
          <a:xfrm>
            <a:off x="585800" y="3817478"/>
            <a:ext cx="20996526" cy="8601600"/>
          </a:xfrm>
          <a:prstGeom prst="rect">
            <a:avLst/>
          </a:prstGeom>
          <a:noFill/>
          <a:ln>
            <a:noFill/>
          </a:ln>
          <a:effectLst>
            <a:outerShdw blurRad="57150" rotWithShape="0" algn="bl" dir="5400000" dist="19050">
              <a:srgbClr val="000000">
                <a:alpha val="50000"/>
              </a:srgbClr>
            </a:outerShdw>
          </a:effectLst>
        </p:spPr>
      </p:pic>
      <p:pic>
        <p:nvPicPr>
          <p:cNvPr id="620" name="Google Shape;620;p77"/>
          <p:cNvPicPr preferRelativeResize="0"/>
          <p:nvPr/>
        </p:nvPicPr>
        <p:blipFill rotWithShape="1">
          <a:blip r:embed="rId4">
            <a:alphaModFix/>
          </a:blip>
          <a:srcRect b="0" l="20115" r="0" t="0"/>
          <a:stretch/>
        </p:blipFill>
        <p:spPr>
          <a:xfrm>
            <a:off x="8371100" y="5367500"/>
            <a:ext cx="15698499" cy="79162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8"/>
          <p:cNvSpPr txBox="1"/>
          <p:nvPr/>
        </p:nvSpPr>
        <p:spPr>
          <a:xfrm>
            <a:off x="1807850" y="1467475"/>
            <a:ext cx="207117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Govern Deliverables</a:t>
            </a:r>
            <a:endParaRPr b="0" sz="1400" u="none" cap="none" strike="noStrike">
              <a:solidFill>
                <a:schemeClr val="dk1"/>
              </a:solidFill>
              <a:latin typeface="Arial"/>
              <a:ea typeface="Arial"/>
              <a:cs typeface="Arial"/>
              <a:sym typeface="Arial"/>
            </a:endParaRPr>
          </a:p>
        </p:txBody>
      </p:sp>
      <p:sp>
        <p:nvSpPr>
          <p:cNvPr id="626" name="Google Shape;626;p78"/>
          <p:cNvSpPr txBox="1"/>
          <p:nvPr/>
        </p:nvSpPr>
        <p:spPr>
          <a:xfrm>
            <a:off x="5213250" y="5045075"/>
            <a:ext cx="13957500" cy="522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4600">
                <a:solidFill>
                  <a:schemeClr val="dk1"/>
                </a:solidFill>
                <a:latin typeface="Poppins"/>
                <a:ea typeface="Poppins"/>
                <a:cs typeface="Poppins"/>
                <a:sym typeface="Poppins"/>
              </a:rPr>
              <a:t>Content governance: who will be responsible for creating, updating, approving, publishing &amp; retiring which content? On what schedule? Using which tools? </a:t>
            </a:r>
            <a:endParaRPr sz="4600">
              <a:solidFill>
                <a:schemeClr val="dk1"/>
              </a:solidFill>
              <a:latin typeface="Poppins"/>
              <a:ea typeface="Poppins"/>
              <a:cs typeface="Poppins"/>
              <a:sym typeface="Poppins"/>
            </a:endParaRPr>
          </a:p>
          <a:p>
            <a:pPr indent="0" lvl="0" marL="0" rtl="0" algn="ctr">
              <a:lnSpc>
                <a:spcPct val="115000"/>
              </a:lnSpc>
              <a:spcBef>
                <a:spcPts val="1000"/>
              </a:spcBef>
              <a:spcAft>
                <a:spcPts val="0"/>
              </a:spcAft>
              <a:buNone/>
            </a:pPr>
            <a:r>
              <a:t/>
            </a:r>
            <a:endParaRPr sz="4600">
              <a:solidFill>
                <a:schemeClr val="dk1"/>
              </a:solidFill>
              <a:latin typeface="Poppins"/>
              <a:ea typeface="Poppins"/>
              <a:cs typeface="Poppins"/>
              <a:sym typeface="Poppins"/>
            </a:endParaRPr>
          </a:p>
          <a:p>
            <a:pPr indent="0" lvl="0" marL="0" rtl="0" algn="ctr">
              <a:lnSpc>
                <a:spcPct val="115000"/>
              </a:lnSpc>
              <a:spcBef>
                <a:spcPts val="1000"/>
              </a:spcBef>
              <a:spcAft>
                <a:spcPts val="1000"/>
              </a:spcAft>
              <a:buNone/>
            </a:pPr>
            <a:r>
              <a:t/>
            </a:r>
            <a:endParaRPr sz="4600">
              <a:solidFill>
                <a:schemeClr val="dk1"/>
              </a:solidFill>
              <a:latin typeface="Poppins"/>
              <a:ea typeface="Poppins"/>
              <a:cs typeface="Poppins"/>
              <a:sym typeface="Poppins"/>
            </a:endParaRPr>
          </a:p>
        </p:txBody>
      </p:sp>
      <p:sp>
        <p:nvSpPr>
          <p:cNvPr id="627" name="Google Shape;627;p78"/>
          <p:cNvSpPr/>
          <p:nvPr/>
        </p:nvSpPr>
        <p:spPr>
          <a:xfrm>
            <a:off x="585800" y="602863"/>
            <a:ext cx="1439700" cy="12915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79"/>
          <p:cNvPicPr preferRelativeResize="0"/>
          <p:nvPr/>
        </p:nvPicPr>
        <p:blipFill>
          <a:blip r:embed="rId3">
            <a:alphaModFix/>
          </a:blip>
          <a:stretch>
            <a:fillRect/>
          </a:stretch>
        </p:blipFill>
        <p:spPr>
          <a:xfrm>
            <a:off x="503700" y="4023438"/>
            <a:ext cx="11565251" cy="9189374"/>
          </a:xfrm>
          <a:prstGeom prst="rect">
            <a:avLst/>
          </a:prstGeom>
          <a:noFill/>
          <a:ln>
            <a:noFill/>
          </a:ln>
          <a:effectLst>
            <a:outerShdw blurRad="57150" rotWithShape="0" algn="bl" dir="5400000" dist="19050">
              <a:srgbClr val="000000">
                <a:alpha val="50000"/>
              </a:srgbClr>
            </a:outerShdw>
          </a:effectLst>
        </p:spPr>
      </p:pic>
      <p:pic>
        <p:nvPicPr>
          <p:cNvPr id="633" name="Google Shape;633;p79"/>
          <p:cNvPicPr preferRelativeResize="0"/>
          <p:nvPr/>
        </p:nvPicPr>
        <p:blipFill>
          <a:blip r:embed="rId4">
            <a:alphaModFix/>
          </a:blip>
          <a:stretch>
            <a:fillRect/>
          </a:stretch>
        </p:blipFill>
        <p:spPr>
          <a:xfrm>
            <a:off x="12352550" y="4103275"/>
            <a:ext cx="11258550" cy="9029700"/>
          </a:xfrm>
          <a:prstGeom prst="rect">
            <a:avLst/>
          </a:prstGeom>
          <a:noFill/>
          <a:ln>
            <a:noFill/>
          </a:ln>
          <a:effectLst>
            <a:outerShdw blurRad="57150" rotWithShape="0" algn="bl" dir="5400000" dist="19050">
              <a:srgbClr val="000000">
                <a:alpha val="50000"/>
              </a:srgbClr>
            </a:outerShdw>
          </a:effectLst>
        </p:spPr>
      </p:pic>
      <p:sp>
        <p:nvSpPr>
          <p:cNvPr id="634" name="Google Shape;634;p79"/>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Governance</a:t>
            </a:r>
            <a:endParaRPr b="0" sz="1400" u="none" cap="none" strike="noStrike">
              <a:solidFill>
                <a:schemeClr val="dk1"/>
              </a:solidFill>
              <a:latin typeface="Arial"/>
              <a:ea typeface="Arial"/>
              <a:cs typeface="Arial"/>
              <a:sym typeface="Arial"/>
            </a:endParaRPr>
          </a:p>
        </p:txBody>
      </p:sp>
      <p:sp>
        <p:nvSpPr>
          <p:cNvPr id="635" name="Google Shape;635;p79"/>
          <p:cNvSpPr/>
          <p:nvPr/>
        </p:nvSpPr>
        <p:spPr>
          <a:xfrm>
            <a:off x="585800" y="602863"/>
            <a:ext cx="1439700" cy="12915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80"/>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Content Governance</a:t>
            </a:r>
            <a:endParaRPr b="0" sz="1400" u="none" cap="none" strike="noStrike">
              <a:solidFill>
                <a:schemeClr val="dk1"/>
              </a:solidFill>
              <a:latin typeface="Arial"/>
              <a:ea typeface="Arial"/>
              <a:cs typeface="Arial"/>
              <a:sym typeface="Arial"/>
            </a:endParaRPr>
          </a:p>
        </p:txBody>
      </p:sp>
      <p:sp>
        <p:nvSpPr>
          <p:cNvPr id="641" name="Google Shape;641;p80"/>
          <p:cNvSpPr/>
          <p:nvPr/>
        </p:nvSpPr>
        <p:spPr>
          <a:xfrm>
            <a:off x="585800" y="602863"/>
            <a:ext cx="1439700" cy="12915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2" name="Google Shape;642;p80"/>
          <p:cNvPicPr preferRelativeResize="0"/>
          <p:nvPr/>
        </p:nvPicPr>
        <p:blipFill>
          <a:blip r:embed="rId3">
            <a:alphaModFix/>
          </a:blip>
          <a:stretch>
            <a:fillRect/>
          </a:stretch>
        </p:blipFill>
        <p:spPr>
          <a:xfrm>
            <a:off x="7665951" y="3748675"/>
            <a:ext cx="9052099" cy="99673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81"/>
          <p:cNvSpPr/>
          <p:nvPr/>
        </p:nvSpPr>
        <p:spPr>
          <a:xfrm>
            <a:off x="0" y="8879700"/>
            <a:ext cx="24384000" cy="4836300"/>
          </a:xfrm>
          <a:prstGeom prst="rect">
            <a:avLst/>
          </a:prstGeom>
          <a:solidFill>
            <a:srgbClr val="A4D5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1"/>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Key Takeaways</a:t>
            </a:r>
            <a:endParaRPr b="0" sz="1400" u="none" cap="none" strike="noStrike">
              <a:solidFill>
                <a:schemeClr val="dk1"/>
              </a:solidFill>
              <a:latin typeface="Arial"/>
              <a:ea typeface="Arial"/>
              <a:cs typeface="Arial"/>
              <a:sym typeface="Arial"/>
            </a:endParaRPr>
          </a:p>
        </p:txBody>
      </p:sp>
      <p:pic>
        <p:nvPicPr>
          <p:cNvPr id="649" name="Google Shape;649;p81"/>
          <p:cNvPicPr preferRelativeResize="0"/>
          <p:nvPr/>
        </p:nvPicPr>
        <p:blipFill>
          <a:blip r:embed="rId3">
            <a:alphaModFix/>
          </a:blip>
          <a:stretch>
            <a:fillRect/>
          </a:stretch>
        </p:blipFill>
        <p:spPr>
          <a:xfrm>
            <a:off x="16035350" y="3998100"/>
            <a:ext cx="5101450" cy="4175783"/>
          </a:xfrm>
          <a:prstGeom prst="rect">
            <a:avLst/>
          </a:prstGeom>
          <a:noFill/>
          <a:ln>
            <a:noFill/>
          </a:ln>
        </p:spPr>
      </p:pic>
      <p:pic>
        <p:nvPicPr>
          <p:cNvPr id="650" name="Google Shape;650;p81"/>
          <p:cNvPicPr preferRelativeResize="0"/>
          <p:nvPr/>
        </p:nvPicPr>
        <p:blipFill rotWithShape="1">
          <a:blip r:embed="rId4">
            <a:alphaModFix/>
          </a:blip>
          <a:srcRect b="8313" l="0" r="0" t="14137"/>
          <a:stretch/>
        </p:blipFill>
        <p:spPr>
          <a:xfrm>
            <a:off x="2124950" y="4391650"/>
            <a:ext cx="6902212" cy="3782237"/>
          </a:xfrm>
          <a:prstGeom prst="rect">
            <a:avLst/>
          </a:prstGeom>
          <a:noFill/>
          <a:ln>
            <a:noFill/>
          </a:ln>
        </p:spPr>
      </p:pic>
      <p:pic>
        <p:nvPicPr>
          <p:cNvPr id="651" name="Google Shape;651;p81"/>
          <p:cNvPicPr preferRelativeResize="0"/>
          <p:nvPr/>
        </p:nvPicPr>
        <p:blipFill>
          <a:blip r:embed="rId5">
            <a:alphaModFix/>
          </a:blip>
          <a:stretch>
            <a:fillRect/>
          </a:stretch>
        </p:blipFill>
        <p:spPr>
          <a:xfrm>
            <a:off x="9641263" y="3732026"/>
            <a:ext cx="5101463" cy="5101463"/>
          </a:xfrm>
          <a:prstGeom prst="rect">
            <a:avLst/>
          </a:prstGeom>
          <a:noFill/>
          <a:ln>
            <a:noFill/>
          </a:ln>
        </p:spPr>
      </p:pic>
      <p:sp>
        <p:nvSpPr>
          <p:cNvPr id="652" name="Google Shape;652;p81"/>
          <p:cNvSpPr txBox="1"/>
          <p:nvPr/>
        </p:nvSpPr>
        <p:spPr>
          <a:xfrm>
            <a:off x="2124950" y="9842225"/>
            <a:ext cx="8648400" cy="1921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4000">
                <a:latin typeface="Poppins"/>
                <a:ea typeface="Poppins"/>
                <a:cs typeface="Poppins"/>
                <a:sym typeface="Poppins"/>
              </a:rPr>
              <a:t>Want to </a:t>
            </a:r>
            <a:r>
              <a:rPr b="1" lang="en-US" sz="4000">
                <a:latin typeface="Poppins"/>
                <a:ea typeface="Poppins"/>
                <a:cs typeface="Poppins"/>
                <a:sym typeface="Poppins"/>
              </a:rPr>
              <a:t>know more</a:t>
            </a:r>
            <a:r>
              <a:rPr lang="en-US" sz="4000">
                <a:latin typeface="Poppins"/>
                <a:ea typeface="Poppins"/>
                <a:cs typeface="Poppins"/>
                <a:sym typeface="Poppins"/>
              </a:rPr>
              <a:t>? </a:t>
            </a:r>
            <a:endParaRPr sz="4000">
              <a:latin typeface="Poppins"/>
              <a:ea typeface="Poppins"/>
              <a:cs typeface="Poppins"/>
              <a:sym typeface="Poppins"/>
            </a:endParaRPr>
          </a:p>
          <a:p>
            <a:pPr indent="0" lvl="0" marL="0" rtl="0" algn="l">
              <a:spcBef>
                <a:spcPts val="1600"/>
              </a:spcBef>
              <a:spcAft>
                <a:spcPts val="0"/>
              </a:spcAft>
              <a:buNone/>
            </a:pPr>
            <a:r>
              <a:rPr b="1" lang="en-US" sz="4000">
                <a:latin typeface="Poppins"/>
                <a:ea typeface="Poppins"/>
                <a:cs typeface="Poppins"/>
                <a:sym typeface="Poppins"/>
              </a:rPr>
              <a:t>Collaborate</a:t>
            </a:r>
            <a:r>
              <a:rPr lang="en-US" sz="4000">
                <a:latin typeface="Poppins"/>
                <a:ea typeface="Poppins"/>
                <a:cs typeface="Poppins"/>
                <a:sym typeface="Poppins"/>
              </a:rPr>
              <a:t> with us? </a:t>
            </a:r>
            <a:endParaRPr sz="4000">
              <a:latin typeface="Poppins"/>
              <a:ea typeface="Poppins"/>
              <a:cs typeface="Poppins"/>
              <a:sym typeface="Poppins"/>
            </a:endParaRPr>
          </a:p>
          <a:p>
            <a:pPr indent="0" lvl="0" marL="0" rtl="0" algn="l">
              <a:spcBef>
                <a:spcPts val="1600"/>
              </a:spcBef>
              <a:spcAft>
                <a:spcPts val="0"/>
              </a:spcAft>
              <a:buNone/>
            </a:pPr>
            <a:r>
              <a:rPr b="1" lang="en-US" sz="4000">
                <a:latin typeface="Poppins"/>
                <a:ea typeface="Poppins"/>
                <a:cs typeface="Poppins"/>
                <a:sym typeface="Poppins"/>
              </a:rPr>
              <a:t>Get in touch!</a:t>
            </a:r>
            <a:endParaRPr b="1" sz="4000">
              <a:latin typeface="Poppins"/>
              <a:ea typeface="Poppins"/>
              <a:cs typeface="Poppins"/>
              <a:sym typeface="Poppins"/>
            </a:endParaRPr>
          </a:p>
          <a:p>
            <a:pPr indent="0" lvl="0" marL="0" rtl="0" algn="l">
              <a:spcBef>
                <a:spcPts val="1600"/>
              </a:spcBef>
              <a:spcAft>
                <a:spcPts val="0"/>
              </a:spcAft>
              <a:buClr>
                <a:schemeClr val="dk1"/>
              </a:buClr>
              <a:buSzPts val="1100"/>
              <a:buFont typeface="Arial"/>
              <a:buNone/>
            </a:pPr>
            <a:r>
              <a:rPr lang="en-US" sz="3300">
                <a:solidFill>
                  <a:schemeClr val="dk1"/>
                </a:solidFill>
                <a:latin typeface="Poppins"/>
                <a:ea typeface="Poppins"/>
                <a:cs typeface="Poppins"/>
                <a:sym typeface="Poppins"/>
              </a:rPr>
              <a:t>linkedin.com/in/adrienne-julie/ </a:t>
            </a:r>
            <a:endParaRPr sz="3300">
              <a:solidFill>
                <a:schemeClr val="dk1"/>
              </a:solidFill>
              <a:latin typeface="Poppins"/>
              <a:ea typeface="Poppins"/>
              <a:cs typeface="Poppins"/>
              <a:sym typeface="Poppins"/>
            </a:endParaRPr>
          </a:p>
          <a:p>
            <a:pPr indent="0" lvl="0" marL="0" rtl="0" algn="l">
              <a:spcBef>
                <a:spcPts val="0"/>
              </a:spcBef>
              <a:spcAft>
                <a:spcPts val="1600"/>
              </a:spcAft>
              <a:buNone/>
            </a:pPr>
            <a:r>
              <a:t/>
            </a:r>
            <a:endParaRPr b="1" sz="4000">
              <a:latin typeface="Poppins"/>
              <a:ea typeface="Poppins"/>
              <a:cs typeface="Poppins"/>
              <a:sym typeface="Poppins"/>
            </a:endParaRPr>
          </a:p>
        </p:txBody>
      </p:sp>
      <p:pic>
        <p:nvPicPr>
          <p:cNvPr id="653" name="Google Shape;653;p81"/>
          <p:cNvPicPr preferRelativeResize="0"/>
          <p:nvPr/>
        </p:nvPicPr>
        <p:blipFill>
          <a:blip r:embed="rId6">
            <a:alphaModFix/>
          </a:blip>
          <a:stretch>
            <a:fillRect/>
          </a:stretch>
        </p:blipFill>
        <p:spPr>
          <a:xfrm>
            <a:off x="10759151" y="10027514"/>
            <a:ext cx="10377649" cy="2540675"/>
          </a:xfrm>
          <a:prstGeom prst="rect">
            <a:avLst/>
          </a:prstGeom>
          <a:noFill/>
          <a:ln>
            <a:noFill/>
          </a:ln>
        </p:spPr>
      </p:pic>
      <p:sp>
        <p:nvSpPr>
          <p:cNvPr id="654" name="Google Shape;654;p81"/>
          <p:cNvSpPr txBox="1"/>
          <p:nvPr/>
        </p:nvSpPr>
        <p:spPr>
          <a:xfrm>
            <a:off x="15634825" y="8074050"/>
            <a:ext cx="80484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300">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p82"/>
          <p:cNvSpPr txBox="1"/>
          <p:nvPr/>
        </p:nvSpPr>
        <p:spPr>
          <a:xfrm>
            <a:off x="2062525" y="2043200"/>
            <a:ext cx="8938500" cy="5809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66BDFF"/>
              </a:buClr>
              <a:buSzPts val="10000"/>
              <a:buFont typeface="Averia Serif Libre"/>
              <a:buNone/>
            </a:pPr>
            <a:r>
              <a:rPr b="1" lang="en-US" sz="10000">
                <a:solidFill>
                  <a:schemeClr val="lt1"/>
                </a:solidFill>
                <a:latin typeface="Averia Serif Libre"/>
                <a:ea typeface="Averia Serif Libre"/>
                <a:cs typeface="Averia Serif Libre"/>
                <a:sym typeface="Averia Serif Libre"/>
              </a:rPr>
              <a:t>THANK YOU! </a:t>
            </a:r>
            <a:endParaRPr b="0" i="0" sz="1400" u="none" cap="none" strike="noStrike">
              <a:solidFill>
                <a:schemeClr val="dk1"/>
              </a:solidFill>
              <a:latin typeface="Arial"/>
              <a:ea typeface="Arial"/>
              <a:cs typeface="Arial"/>
              <a:sym typeface="Arial"/>
            </a:endParaRPr>
          </a:p>
        </p:txBody>
      </p:sp>
      <p:pic>
        <p:nvPicPr>
          <p:cNvPr id="660" name="Google Shape;660;p82"/>
          <p:cNvPicPr preferRelativeResize="0"/>
          <p:nvPr/>
        </p:nvPicPr>
        <p:blipFill>
          <a:blip r:embed="rId4">
            <a:alphaModFix/>
          </a:blip>
          <a:stretch>
            <a:fillRect/>
          </a:stretch>
        </p:blipFill>
        <p:spPr>
          <a:xfrm>
            <a:off x="11480953" y="7663025"/>
            <a:ext cx="11882473" cy="2909100"/>
          </a:xfrm>
          <a:prstGeom prst="rect">
            <a:avLst/>
          </a:prstGeom>
          <a:noFill/>
          <a:ln>
            <a:noFill/>
          </a:ln>
        </p:spPr>
      </p:pic>
      <p:sp>
        <p:nvSpPr>
          <p:cNvPr id="661" name="Google Shape;661;p82"/>
          <p:cNvSpPr txBox="1"/>
          <p:nvPr/>
        </p:nvSpPr>
        <p:spPr>
          <a:xfrm>
            <a:off x="13500250" y="3287300"/>
            <a:ext cx="9735600" cy="3321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66BDFF"/>
              </a:buClr>
              <a:buSzPts val="10000"/>
              <a:buFont typeface="Averia Serif Libre"/>
              <a:buNone/>
            </a:pPr>
            <a:r>
              <a:rPr b="1" lang="en-US" sz="10000">
                <a:solidFill>
                  <a:schemeClr val="dk1"/>
                </a:solidFill>
                <a:latin typeface="Averia Serif Libre"/>
                <a:ea typeface="Averia Serif Libre"/>
                <a:cs typeface="Averia Serif Libre"/>
                <a:sym typeface="Averia Serif Libre"/>
              </a:rPr>
              <a:t>QUESTIONS?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3"/>
          <p:cNvSpPr txBox="1"/>
          <p:nvPr/>
        </p:nvSpPr>
        <p:spPr>
          <a:xfrm>
            <a:off x="2109300" y="3194400"/>
            <a:ext cx="20165400" cy="7327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EB36"/>
              </a:buClr>
              <a:buSzPts val="10000"/>
              <a:buFont typeface="Averia Serif Libre"/>
              <a:buNone/>
            </a:pPr>
            <a:r>
              <a:rPr b="1" i="0" lang="en-US" sz="10000" u="none" cap="none" strike="noStrike">
                <a:solidFill>
                  <a:srgbClr val="FFEB36"/>
                </a:solidFill>
                <a:latin typeface="Averia Serif Libre"/>
                <a:ea typeface="Averia Serif Libre"/>
                <a:cs typeface="Averia Serif Libre"/>
                <a:sym typeface="Averia Serif Libre"/>
              </a:rPr>
              <a:t>PLEASE PROVIDE YOUR FEEDBACK!</a:t>
            </a:r>
            <a:endParaRPr b="1" i="0" sz="10000" u="none" cap="none" strike="noStrike">
              <a:solidFill>
                <a:srgbClr val="FFEB36"/>
              </a:solidFill>
              <a:latin typeface="Averia Serif Libre"/>
              <a:ea typeface="Averia Serif Libre"/>
              <a:cs typeface="Averia Serif Libre"/>
              <a:sym typeface="Averia Serif Libre"/>
            </a:endParaRPr>
          </a:p>
          <a:p>
            <a:pPr indent="0" lvl="0" marL="0" marR="0" rtl="0" algn="ctr">
              <a:lnSpc>
                <a:spcPct val="100000"/>
              </a:lnSpc>
              <a:spcBef>
                <a:spcPts val="0"/>
              </a:spcBef>
              <a:spcAft>
                <a:spcPts val="0"/>
              </a:spcAft>
              <a:buClr>
                <a:srgbClr val="FFEB36"/>
              </a:buClr>
              <a:buSzPts val="10000"/>
              <a:buFont typeface="Averia Serif Libre"/>
              <a:buNone/>
            </a:pPr>
            <a:r>
              <a:t/>
            </a:r>
            <a:endParaRPr b="1" i="0" sz="5000" u="none" cap="none" strike="noStrike">
              <a:solidFill>
                <a:srgbClr val="FFEB36"/>
              </a:solidFill>
              <a:latin typeface="Averia Serif Libre"/>
              <a:ea typeface="Averia Serif Libre"/>
              <a:cs typeface="Averia Serif Libre"/>
              <a:sym typeface="Averia Serif Libre"/>
            </a:endParaRPr>
          </a:p>
          <a:p>
            <a:pPr indent="0" lvl="0" marL="0" rtl="0" algn="ctr">
              <a:spcBef>
                <a:spcPts val="0"/>
              </a:spcBef>
              <a:spcAft>
                <a:spcPts val="0"/>
              </a:spcAft>
              <a:buClr>
                <a:srgbClr val="FFEB36"/>
              </a:buClr>
              <a:buSzPts val="10000"/>
              <a:buFont typeface="Averia Serif Libre"/>
              <a:buNone/>
            </a:pPr>
            <a:r>
              <a:rPr lang="en-US" sz="5000">
                <a:solidFill>
                  <a:srgbClr val="F8F9FA"/>
                </a:solidFill>
                <a:latin typeface="Poppins"/>
                <a:ea typeface="Poppins"/>
                <a:cs typeface="Poppins"/>
                <a:sym typeface="Poppins"/>
              </a:rPr>
              <a:t>mid.camp/7049</a:t>
            </a:r>
            <a:endParaRPr sz="5000">
              <a:solidFill>
                <a:srgbClr val="F8F9FA"/>
              </a:solidFill>
              <a:latin typeface="Poppins"/>
              <a:ea typeface="Poppins"/>
              <a:cs typeface="Poppins"/>
              <a:sym typeface="Poppins"/>
            </a:endParaRPr>
          </a:p>
          <a:p>
            <a:pPr indent="0" lvl="0" marL="0" marR="0" rtl="0" algn="ctr">
              <a:lnSpc>
                <a:spcPct val="100000"/>
              </a:lnSpc>
              <a:spcBef>
                <a:spcPts val="0"/>
              </a:spcBef>
              <a:spcAft>
                <a:spcPts val="0"/>
              </a:spcAft>
              <a:buClr>
                <a:srgbClr val="FFEB36"/>
              </a:buClr>
              <a:buSzPts val="10000"/>
              <a:buFont typeface="Averia Serif Libre"/>
              <a:buNone/>
            </a:pPr>
            <a:r>
              <a:t/>
            </a:r>
            <a:endParaRPr sz="5000">
              <a:solidFill>
                <a:srgbClr val="F8F9FA"/>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1"/>
          <p:cNvSpPr txBox="1"/>
          <p:nvPr/>
        </p:nvSpPr>
        <p:spPr>
          <a:xfrm>
            <a:off x="3895220" y="4590950"/>
            <a:ext cx="16593561" cy="4534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lt1"/>
              </a:buClr>
              <a:buSzPts val="10000"/>
              <a:buFont typeface="Averia Serif Libre"/>
              <a:buNone/>
            </a:pPr>
            <a:r>
              <a:rPr b="1" lang="en-US" sz="10000">
                <a:solidFill>
                  <a:schemeClr val="lt1"/>
                </a:solidFill>
                <a:latin typeface="Averia Serif Libre"/>
                <a:ea typeface="Averia Serif Libre"/>
                <a:cs typeface="Averia Serif Libre"/>
                <a:sym typeface="Averia Serif Libre"/>
              </a:rPr>
              <a:t>THE DESIGN PROCESS</a:t>
            </a:r>
            <a:endParaRPr b="1" sz="10000">
              <a:solidFill>
                <a:schemeClr val="lt1"/>
              </a:solidFill>
              <a:latin typeface="Averia Serif Libre"/>
              <a:ea typeface="Averia Serif Libre"/>
              <a:cs typeface="Averia Serif Libre"/>
              <a:sym typeface="Averia Serif Libre"/>
            </a:endParaRPr>
          </a:p>
          <a:p>
            <a:pPr indent="0" lvl="0" marL="0" rtl="0" algn="ctr">
              <a:spcBef>
                <a:spcPts val="0"/>
              </a:spcBef>
              <a:spcAft>
                <a:spcPts val="0"/>
              </a:spcAft>
              <a:buClr>
                <a:schemeClr val="lt1"/>
              </a:buClr>
              <a:buSzPts val="10000"/>
              <a:buFont typeface="Averia Serif Libre"/>
              <a:buNone/>
            </a:pPr>
            <a:r>
              <a:rPr b="1" lang="en-US" sz="6100">
                <a:solidFill>
                  <a:schemeClr val="lt1"/>
                </a:solidFill>
                <a:latin typeface="Averia Serif Libre"/>
                <a:ea typeface="Averia Serif Libre"/>
                <a:cs typeface="Averia Serif Libre"/>
                <a:sym typeface="Averia Serif Libre"/>
              </a:rPr>
              <a:t>CONTEXT</a:t>
            </a:r>
            <a:endParaRPr b="1" sz="10000">
              <a:solidFill>
                <a:schemeClr val="lt1"/>
              </a:solidFill>
              <a:latin typeface="Averia Serif Libre"/>
              <a:ea typeface="Averia Serif Libre"/>
              <a:cs typeface="Averia Serif Libre"/>
              <a:sym typeface="Averia Serif Libr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2"/>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a:t>
            </a:r>
            <a:endParaRPr b="0" sz="1400" u="none" cap="none" strike="noStrike">
              <a:solidFill>
                <a:schemeClr val="dk1"/>
              </a:solidFill>
              <a:latin typeface="Arial"/>
              <a:ea typeface="Arial"/>
              <a:cs typeface="Arial"/>
              <a:sym typeface="Arial"/>
            </a:endParaRPr>
          </a:p>
        </p:txBody>
      </p:sp>
      <p:cxnSp>
        <p:nvCxnSpPr>
          <p:cNvPr id="312" name="Google Shape;312;p42"/>
          <p:cNvCxnSpPr>
            <a:endCxn id="313" idx="2"/>
          </p:cNvCxnSpPr>
          <p:nvPr/>
        </p:nvCxnSpPr>
        <p:spPr>
          <a:xfrm>
            <a:off x="4043000" y="7272426"/>
            <a:ext cx="4306800" cy="0"/>
          </a:xfrm>
          <a:prstGeom prst="straightConnector1">
            <a:avLst/>
          </a:prstGeom>
          <a:noFill/>
          <a:ln cap="flat" cmpd="sng" w="9525">
            <a:solidFill>
              <a:srgbClr val="333333"/>
            </a:solidFill>
            <a:prstDash val="solid"/>
            <a:round/>
            <a:headEnd len="med" w="med" type="none"/>
            <a:tailEnd len="med" w="med" type="triangle"/>
          </a:ln>
        </p:spPr>
      </p:cxnSp>
      <p:cxnSp>
        <p:nvCxnSpPr>
          <p:cNvPr id="314" name="Google Shape;314;p42"/>
          <p:cNvCxnSpPr>
            <a:endCxn id="315" idx="2"/>
          </p:cNvCxnSpPr>
          <p:nvPr/>
        </p:nvCxnSpPr>
        <p:spPr>
          <a:xfrm>
            <a:off x="9663275" y="7078963"/>
            <a:ext cx="3920100" cy="0"/>
          </a:xfrm>
          <a:prstGeom prst="straightConnector1">
            <a:avLst/>
          </a:prstGeom>
          <a:noFill/>
          <a:ln cap="flat" cmpd="sng" w="9525">
            <a:solidFill>
              <a:srgbClr val="333333"/>
            </a:solidFill>
            <a:prstDash val="solid"/>
            <a:round/>
            <a:headEnd len="med" w="med" type="none"/>
            <a:tailEnd len="med" w="med" type="triangle"/>
          </a:ln>
        </p:spPr>
      </p:cxnSp>
      <p:cxnSp>
        <p:nvCxnSpPr>
          <p:cNvPr id="316" name="Google Shape;316;p42"/>
          <p:cNvCxnSpPr>
            <a:endCxn id="317" idx="2"/>
          </p:cNvCxnSpPr>
          <p:nvPr/>
        </p:nvCxnSpPr>
        <p:spPr>
          <a:xfrm>
            <a:off x="14896850" y="7078963"/>
            <a:ext cx="3920100" cy="0"/>
          </a:xfrm>
          <a:prstGeom prst="straightConnector1">
            <a:avLst/>
          </a:prstGeom>
          <a:noFill/>
          <a:ln cap="flat" cmpd="sng" w="9525">
            <a:solidFill>
              <a:srgbClr val="333333"/>
            </a:solidFill>
            <a:prstDash val="solid"/>
            <a:round/>
            <a:headEnd len="med" w="med" type="none"/>
            <a:tailEnd len="med" w="med" type="triangle"/>
          </a:ln>
        </p:spPr>
      </p:cxnSp>
      <p:sp>
        <p:nvSpPr>
          <p:cNvPr id="318" name="Google Shape;318;p42"/>
          <p:cNvSpPr txBox="1"/>
          <p:nvPr/>
        </p:nvSpPr>
        <p:spPr>
          <a:xfrm>
            <a:off x="2393750" y="4569300"/>
            <a:ext cx="37491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DISCOVERY</a:t>
            </a:r>
            <a:endParaRPr b="1" sz="2300"/>
          </a:p>
        </p:txBody>
      </p:sp>
      <p:sp>
        <p:nvSpPr>
          <p:cNvPr id="319" name="Google Shape;319;p42"/>
          <p:cNvSpPr txBox="1"/>
          <p:nvPr/>
        </p:nvSpPr>
        <p:spPr>
          <a:xfrm>
            <a:off x="8223650" y="4158813"/>
            <a:ext cx="3000000" cy="132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US" sz="3700">
                <a:solidFill>
                  <a:schemeClr val="lt1"/>
                </a:solidFill>
                <a:latin typeface="Poppins"/>
                <a:ea typeface="Poppins"/>
                <a:cs typeface="Poppins"/>
                <a:sym typeface="Poppins"/>
              </a:rPr>
              <a:t>Design &amp; Test</a:t>
            </a:r>
            <a:endParaRPr>
              <a:solidFill>
                <a:schemeClr val="lt1"/>
              </a:solidFill>
            </a:endParaRPr>
          </a:p>
        </p:txBody>
      </p:sp>
      <p:sp>
        <p:nvSpPr>
          <p:cNvPr id="320" name="Google Shape;320;p42"/>
          <p:cNvSpPr txBox="1"/>
          <p:nvPr/>
        </p:nvSpPr>
        <p:spPr>
          <a:xfrm>
            <a:off x="12380375" y="4569300"/>
            <a:ext cx="54060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OPERATIONALIZE</a:t>
            </a:r>
            <a:endParaRPr sz="2300"/>
          </a:p>
        </p:txBody>
      </p:sp>
      <p:sp>
        <p:nvSpPr>
          <p:cNvPr id="321" name="Google Shape;321;p42"/>
          <p:cNvSpPr/>
          <p:nvPr/>
        </p:nvSpPr>
        <p:spPr>
          <a:xfrm>
            <a:off x="2768300" y="5926763"/>
            <a:ext cx="3000000" cy="26913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2"/>
          <p:cNvSpPr/>
          <p:nvPr/>
        </p:nvSpPr>
        <p:spPr>
          <a:xfrm>
            <a:off x="8349800" y="5926926"/>
            <a:ext cx="3000000" cy="2691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2"/>
          <p:cNvSpPr/>
          <p:nvPr/>
        </p:nvSpPr>
        <p:spPr>
          <a:xfrm>
            <a:off x="13583375" y="5733313"/>
            <a:ext cx="3000000" cy="2691300"/>
          </a:xfrm>
          <a:prstGeom prst="ellipse">
            <a:avLst/>
          </a:prstGeom>
          <a:solidFill>
            <a:srgbClr val="75B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2"/>
          <p:cNvSpPr/>
          <p:nvPr/>
        </p:nvSpPr>
        <p:spPr>
          <a:xfrm>
            <a:off x="18816950" y="5733313"/>
            <a:ext cx="3000000" cy="26913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2"/>
          <p:cNvSpPr txBox="1"/>
          <p:nvPr/>
        </p:nvSpPr>
        <p:spPr>
          <a:xfrm>
            <a:off x="7009550" y="9062425"/>
            <a:ext cx="5680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DESIGN &amp; TEST</a:t>
            </a:r>
            <a:endParaRPr sz="2300"/>
          </a:p>
        </p:txBody>
      </p:sp>
      <p:sp>
        <p:nvSpPr>
          <p:cNvPr id="323" name="Google Shape;323;p42"/>
          <p:cNvSpPr txBox="1"/>
          <p:nvPr/>
        </p:nvSpPr>
        <p:spPr>
          <a:xfrm>
            <a:off x="18163550" y="8912775"/>
            <a:ext cx="43068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b="1" lang="en-US" sz="4600">
                <a:solidFill>
                  <a:schemeClr val="dk1"/>
                </a:solidFill>
                <a:latin typeface="Poppins"/>
                <a:ea typeface="Poppins"/>
                <a:cs typeface="Poppins"/>
                <a:sym typeface="Poppins"/>
              </a:rPr>
              <a:t>GOVERN</a:t>
            </a:r>
            <a:endParaRPr sz="2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3"/>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a:t>
            </a:r>
            <a:r>
              <a:rPr b="1" lang="en-US" sz="8000">
                <a:solidFill>
                  <a:schemeClr val="dk1"/>
                </a:solidFill>
                <a:latin typeface="Poppins"/>
                <a:ea typeface="Poppins"/>
                <a:cs typeface="Poppins"/>
                <a:sym typeface="Poppins"/>
              </a:rPr>
              <a:t>: Discovery</a:t>
            </a:r>
            <a:endParaRPr b="0" sz="1400" u="none" cap="none" strike="noStrike">
              <a:solidFill>
                <a:schemeClr val="dk1"/>
              </a:solidFill>
              <a:latin typeface="Arial"/>
              <a:ea typeface="Arial"/>
              <a:cs typeface="Arial"/>
              <a:sym typeface="Arial"/>
            </a:endParaRPr>
          </a:p>
        </p:txBody>
      </p:sp>
      <p:sp>
        <p:nvSpPr>
          <p:cNvPr id="329" name="Google Shape;329;p43"/>
          <p:cNvSpPr txBox="1"/>
          <p:nvPr/>
        </p:nvSpPr>
        <p:spPr>
          <a:xfrm>
            <a:off x="5578875" y="6271250"/>
            <a:ext cx="13746900" cy="459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7300">
                <a:latin typeface="Poppins"/>
                <a:ea typeface="Poppins"/>
                <a:cs typeface="Poppins"/>
                <a:sym typeface="Poppins"/>
              </a:rPr>
              <a:t>conduct research to understand objectives, needs and gap between the current and target states</a:t>
            </a:r>
            <a:endParaRPr sz="7300">
              <a:latin typeface="Poppins"/>
              <a:ea typeface="Poppins"/>
              <a:cs typeface="Poppins"/>
              <a:sym typeface="Poppins"/>
            </a:endParaRPr>
          </a:p>
          <a:p>
            <a:pPr indent="0" lvl="0" marL="0" rtl="0" algn="ctr">
              <a:spcBef>
                <a:spcPts val="1600"/>
              </a:spcBef>
              <a:spcAft>
                <a:spcPts val="1600"/>
              </a:spcAft>
              <a:buNone/>
            </a:pPr>
            <a:r>
              <a:t/>
            </a:r>
            <a:endParaRPr sz="7300">
              <a:latin typeface="Poppins"/>
              <a:ea typeface="Poppins"/>
              <a:cs typeface="Poppins"/>
              <a:sym typeface="Poppins"/>
            </a:endParaRPr>
          </a:p>
        </p:txBody>
      </p:sp>
      <p:sp>
        <p:nvSpPr>
          <p:cNvPr id="330" name="Google Shape;330;p43"/>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txBox="1"/>
          <p:nvPr/>
        </p:nvSpPr>
        <p:spPr>
          <a:xfrm>
            <a:off x="3935100"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Discovery</a:t>
            </a:r>
            <a:endParaRPr b="0" sz="1400" u="none" cap="none" strike="noStrike">
              <a:solidFill>
                <a:schemeClr val="dk1"/>
              </a:solidFill>
              <a:latin typeface="Arial"/>
              <a:ea typeface="Arial"/>
              <a:cs typeface="Arial"/>
              <a:sym typeface="Arial"/>
            </a:endParaRPr>
          </a:p>
        </p:txBody>
      </p:sp>
      <p:sp>
        <p:nvSpPr>
          <p:cNvPr id="336" name="Google Shape;336;p44"/>
          <p:cNvSpPr txBox="1"/>
          <p:nvPr/>
        </p:nvSpPr>
        <p:spPr>
          <a:xfrm>
            <a:off x="4565550" y="4037125"/>
            <a:ext cx="15252900" cy="75987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US" sz="5000">
                <a:solidFill>
                  <a:schemeClr val="dk1"/>
                </a:solidFill>
                <a:latin typeface="Poppins"/>
                <a:ea typeface="Poppins"/>
                <a:cs typeface="Poppins"/>
                <a:sym typeface="Poppins"/>
              </a:rPr>
              <a:t>What are users trying to do on the site? </a:t>
            </a:r>
            <a:endParaRPr sz="5000">
              <a:solidFill>
                <a:schemeClr val="dk1"/>
              </a:solidFill>
              <a:latin typeface="Poppins"/>
              <a:ea typeface="Poppins"/>
              <a:cs typeface="Poppins"/>
              <a:sym typeface="Poppins"/>
            </a:endParaRPr>
          </a:p>
          <a:p>
            <a:pPr indent="0" lvl="0" marL="0" rtl="0" algn="ctr">
              <a:lnSpc>
                <a:spcPct val="130000"/>
              </a:lnSpc>
              <a:spcBef>
                <a:spcPts val="1000"/>
              </a:spcBef>
              <a:spcAft>
                <a:spcPts val="0"/>
              </a:spcAft>
              <a:buNone/>
            </a:pPr>
            <a:r>
              <a:rPr lang="en-US" sz="5000">
                <a:solidFill>
                  <a:schemeClr val="dk1"/>
                </a:solidFill>
                <a:latin typeface="Poppins"/>
                <a:ea typeface="Poppins"/>
                <a:cs typeface="Poppins"/>
                <a:sym typeface="Poppins"/>
              </a:rPr>
              <a:t>What are our business goals?</a:t>
            </a:r>
            <a:endParaRPr sz="5000">
              <a:solidFill>
                <a:schemeClr val="dk1"/>
              </a:solidFill>
              <a:latin typeface="Poppins"/>
              <a:ea typeface="Poppins"/>
              <a:cs typeface="Poppins"/>
              <a:sym typeface="Poppins"/>
            </a:endParaRPr>
          </a:p>
          <a:p>
            <a:pPr indent="0" lvl="0" marL="0" rtl="0" algn="ctr">
              <a:lnSpc>
                <a:spcPct val="130000"/>
              </a:lnSpc>
              <a:spcBef>
                <a:spcPts val="1000"/>
              </a:spcBef>
              <a:spcAft>
                <a:spcPts val="0"/>
              </a:spcAft>
              <a:buNone/>
            </a:pPr>
            <a:r>
              <a:rPr lang="en-US" sz="5000">
                <a:solidFill>
                  <a:schemeClr val="dk1"/>
                </a:solidFill>
                <a:latin typeface="Poppins"/>
                <a:ea typeface="Poppins"/>
                <a:cs typeface="Poppins"/>
                <a:sym typeface="Poppins"/>
              </a:rPr>
              <a:t>What is working today? What’s not working?</a:t>
            </a:r>
            <a:endParaRPr sz="5000">
              <a:solidFill>
                <a:schemeClr val="dk1"/>
              </a:solidFill>
              <a:latin typeface="Poppins"/>
              <a:ea typeface="Poppins"/>
              <a:cs typeface="Poppins"/>
              <a:sym typeface="Poppins"/>
            </a:endParaRPr>
          </a:p>
          <a:p>
            <a:pPr indent="0" lvl="0" marL="0" rtl="0" algn="ctr">
              <a:lnSpc>
                <a:spcPct val="130000"/>
              </a:lnSpc>
              <a:spcBef>
                <a:spcPts val="1000"/>
              </a:spcBef>
              <a:spcAft>
                <a:spcPts val="0"/>
              </a:spcAft>
              <a:buNone/>
            </a:pPr>
            <a:r>
              <a:rPr lang="en-US" sz="5000">
                <a:solidFill>
                  <a:schemeClr val="dk1"/>
                </a:solidFill>
                <a:latin typeface="Poppins"/>
                <a:ea typeface="Poppins"/>
                <a:cs typeface="Poppins"/>
                <a:sym typeface="Poppins"/>
              </a:rPr>
              <a:t>What’s a typical user journey? </a:t>
            </a:r>
            <a:endParaRPr sz="5000">
              <a:solidFill>
                <a:schemeClr val="dk1"/>
              </a:solidFill>
              <a:latin typeface="Poppins"/>
              <a:ea typeface="Poppins"/>
              <a:cs typeface="Poppins"/>
              <a:sym typeface="Poppins"/>
            </a:endParaRPr>
          </a:p>
          <a:p>
            <a:pPr indent="0" lvl="0" marL="0" rtl="0" algn="ctr">
              <a:lnSpc>
                <a:spcPct val="130000"/>
              </a:lnSpc>
              <a:spcBef>
                <a:spcPts val="1000"/>
              </a:spcBef>
              <a:spcAft>
                <a:spcPts val="0"/>
              </a:spcAft>
              <a:buNone/>
            </a:pPr>
            <a:r>
              <a:rPr lang="en-US" sz="5000">
                <a:solidFill>
                  <a:schemeClr val="dk1"/>
                </a:solidFill>
                <a:latin typeface="Poppins"/>
                <a:ea typeface="Poppins"/>
                <a:cs typeface="Poppins"/>
                <a:sym typeface="Poppins"/>
              </a:rPr>
              <a:t>What needs, pain points &amp; opportunities can we identify along the way?</a:t>
            </a:r>
            <a:endParaRPr sz="5000">
              <a:solidFill>
                <a:schemeClr val="dk1"/>
              </a:solidFill>
              <a:latin typeface="Poppins"/>
              <a:ea typeface="Poppins"/>
              <a:cs typeface="Poppins"/>
              <a:sym typeface="Poppins"/>
            </a:endParaRPr>
          </a:p>
          <a:p>
            <a:pPr indent="0" lvl="0" marL="0" rtl="0" algn="ctr">
              <a:lnSpc>
                <a:spcPct val="130000"/>
              </a:lnSpc>
              <a:spcBef>
                <a:spcPts val="1000"/>
              </a:spcBef>
              <a:spcAft>
                <a:spcPts val="1000"/>
              </a:spcAft>
              <a:buNone/>
            </a:pPr>
            <a:r>
              <a:rPr lang="en-US" sz="5000">
                <a:solidFill>
                  <a:schemeClr val="dk1"/>
                </a:solidFill>
                <a:latin typeface="Poppins"/>
                <a:ea typeface="Poppins"/>
                <a:cs typeface="Poppins"/>
                <a:sym typeface="Poppins"/>
              </a:rPr>
              <a:t>How will we measure success?</a:t>
            </a:r>
            <a:endParaRPr sz="5000">
              <a:solidFill>
                <a:schemeClr val="dk1"/>
              </a:solidFill>
              <a:latin typeface="Poppins"/>
              <a:ea typeface="Poppins"/>
              <a:cs typeface="Poppins"/>
              <a:sym typeface="Poppins"/>
            </a:endParaRPr>
          </a:p>
        </p:txBody>
      </p:sp>
      <p:sp>
        <p:nvSpPr>
          <p:cNvPr id="337" name="Google Shape;337;p44"/>
          <p:cNvSpPr/>
          <p:nvPr/>
        </p:nvSpPr>
        <p:spPr>
          <a:xfrm>
            <a:off x="585800" y="602863"/>
            <a:ext cx="1439700" cy="1291500"/>
          </a:xfrm>
          <a:prstGeom prst="ellipse">
            <a:avLst/>
          </a:prstGeom>
          <a:solidFill>
            <a:srgbClr val="32C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nvSpPr>
        <p:spPr>
          <a:xfrm>
            <a:off x="4195425" y="1467477"/>
            <a:ext cx="16513800" cy="129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chemeClr val="dk1"/>
                </a:solidFill>
                <a:latin typeface="Poppins"/>
                <a:ea typeface="Poppins"/>
                <a:cs typeface="Poppins"/>
                <a:sym typeface="Poppins"/>
              </a:rPr>
              <a:t>Process: Design &amp; Test</a:t>
            </a:r>
            <a:endParaRPr b="0" sz="1400" u="none" cap="none" strike="noStrike">
              <a:solidFill>
                <a:schemeClr val="dk1"/>
              </a:solidFill>
              <a:latin typeface="Arial"/>
              <a:ea typeface="Arial"/>
              <a:cs typeface="Arial"/>
              <a:sym typeface="Arial"/>
            </a:endParaRPr>
          </a:p>
        </p:txBody>
      </p:sp>
      <p:sp>
        <p:nvSpPr>
          <p:cNvPr id="343" name="Google Shape;343;p45"/>
          <p:cNvSpPr txBox="1"/>
          <p:nvPr/>
        </p:nvSpPr>
        <p:spPr>
          <a:xfrm>
            <a:off x="5578875" y="4817125"/>
            <a:ext cx="13746900" cy="459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lang="en-US" sz="7300">
                <a:latin typeface="Poppins"/>
                <a:ea typeface="Poppins"/>
                <a:cs typeface="Poppins"/>
                <a:sym typeface="Poppins"/>
              </a:rPr>
              <a:t>based on discovery outcomes, develop &amp; iterate on concepts to bring the strategy to life</a:t>
            </a:r>
            <a:endParaRPr sz="7300">
              <a:latin typeface="Poppins"/>
              <a:ea typeface="Poppins"/>
              <a:cs typeface="Poppins"/>
              <a:sym typeface="Poppins"/>
            </a:endParaRPr>
          </a:p>
          <a:p>
            <a:pPr indent="0" lvl="0" marL="0" rtl="0" algn="ctr">
              <a:spcBef>
                <a:spcPts val="1600"/>
              </a:spcBef>
              <a:spcAft>
                <a:spcPts val="0"/>
              </a:spcAft>
              <a:buClr>
                <a:schemeClr val="dk1"/>
              </a:buClr>
              <a:buSzPts val="1100"/>
              <a:buFont typeface="Arial"/>
              <a:buNone/>
            </a:pPr>
            <a:r>
              <a:t/>
            </a:r>
            <a:endParaRPr sz="7300">
              <a:latin typeface="Poppins"/>
              <a:ea typeface="Poppins"/>
              <a:cs typeface="Poppins"/>
              <a:sym typeface="Poppins"/>
            </a:endParaRPr>
          </a:p>
          <a:p>
            <a:pPr indent="0" lvl="0" marL="0" rtl="0" algn="ctr">
              <a:spcBef>
                <a:spcPts val="1600"/>
              </a:spcBef>
              <a:spcAft>
                <a:spcPts val="1600"/>
              </a:spcAft>
              <a:buNone/>
            </a:pPr>
            <a:r>
              <a:t/>
            </a:r>
            <a:endParaRPr sz="7300">
              <a:latin typeface="Poppins"/>
              <a:ea typeface="Poppins"/>
              <a:cs typeface="Poppins"/>
              <a:sym typeface="Poppins"/>
            </a:endParaRPr>
          </a:p>
        </p:txBody>
      </p:sp>
      <p:sp>
        <p:nvSpPr>
          <p:cNvPr id="344" name="Google Shape;344;p45"/>
          <p:cNvSpPr/>
          <p:nvPr/>
        </p:nvSpPr>
        <p:spPr>
          <a:xfrm>
            <a:off x="585800" y="602863"/>
            <a:ext cx="1439700" cy="1291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